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7" r:id="rId8"/>
    <p:sldId id="262" r:id="rId9"/>
    <p:sldId id="263" r:id="rId10"/>
    <p:sldId id="270" r:id="rId11"/>
    <p:sldId id="264" r:id="rId12"/>
    <p:sldId id="265" r:id="rId13"/>
    <p:sldId id="266" r:id="rId14"/>
    <p:sldId id="272" r:id="rId15"/>
    <p:sldId id="268" r:id="rId16"/>
    <p:sldId id="269" r:id="rId17"/>
    <p:sldId id="296" r:id="rId18"/>
    <p:sldId id="285" r:id="rId19"/>
    <p:sldId id="287" r:id="rId20"/>
    <p:sldId id="288" r:id="rId21"/>
    <p:sldId id="271" r:id="rId22"/>
    <p:sldId id="275" r:id="rId23"/>
    <p:sldId id="273" r:id="rId24"/>
    <p:sldId id="274" r:id="rId25"/>
    <p:sldId id="276" r:id="rId26"/>
    <p:sldId id="277" r:id="rId27"/>
    <p:sldId id="278" r:id="rId28"/>
    <p:sldId id="279" r:id="rId29"/>
    <p:sldId id="280" r:id="rId30"/>
    <p:sldId id="281" r:id="rId31"/>
    <p:sldId id="282" r:id="rId32"/>
    <p:sldId id="283" r:id="rId33"/>
    <p:sldId id="294" r:id="rId34"/>
    <p:sldId id="295" r:id="rId35"/>
    <p:sldId id="290" r:id="rId36"/>
    <p:sldId id="293" r:id="rId37"/>
    <p:sldId id="284" r:id="rId38"/>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A73FC88-C5B3-4EE6-9A4B-7788BD0D66F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BF1DF51-4ADB-49AD-B8D9-2AF3DBFF9E80}">
      <dgm:prSet/>
      <dgm:spPr/>
      <dgm:t>
        <a:bodyPr/>
        <a:lstStyle/>
        <a:p>
          <a:r>
            <a:rPr lang="ru-RU" b="1"/>
            <a:t>ДНК</a:t>
          </a:r>
          <a:r>
            <a:rPr lang="ru-RU"/>
            <a:t> — молекула, содержащая информацию, необходимую для функционирования клетки.</a:t>
          </a:r>
          <a:endParaRPr lang="en-US"/>
        </a:p>
      </dgm:t>
    </dgm:pt>
    <dgm:pt modelId="{0F774DBB-7481-4EF8-AFA9-67B4F03CF069}" type="parTrans" cxnId="{7DD19F58-DBBE-4059-87F6-C2F6893D1DEB}">
      <dgm:prSet/>
      <dgm:spPr/>
      <dgm:t>
        <a:bodyPr/>
        <a:lstStyle/>
        <a:p>
          <a:endParaRPr lang="en-US"/>
        </a:p>
      </dgm:t>
    </dgm:pt>
    <dgm:pt modelId="{814FB511-498A-4C58-AACA-B6AE72C4F810}" type="sibTrans" cxnId="{7DD19F58-DBBE-4059-87F6-C2F6893D1DEB}">
      <dgm:prSet/>
      <dgm:spPr/>
      <dgm:t>
        <a:bodyPr/>
        <a:lstStyle/>
        <a:p>
          <a:endParaRPr lang="en-US"/>
        </a:p>
      </dgm:t>
    </dgm:pt>
    <dgm:pt modelId="{2F87BD77-6DFA-41F9-92BA-FFB1511550EE}">
      <dgm:prSet/>
      <dgm:spPr/>
      <dgm:t>
        <a:bodyPr/>
        <a:lstStyle/>
        <a:p>
          <a:r>
            <a:rPr lang="ru-RU" b="1"/>
            <a:t>Ген</a:t>
          </a:r>
          <a:r>
            <a:rPr lang="ru-RU"/>
            <a:t> — участок ДНК, несущий какую-либо целостную функциональную информацию.</a:t>
          </a:r>
          <a:endParaRPr lang="en-US"/>
        </a:p>
      </dgm:t>
    </dgm:pt>
    <dgm:pt modelId="{751191A8-DE0D-4BEE-856A-AA327E40F3E9}" type="parTrans" cxnId="{0218BA62-3DB1-42E8-8BC7-2AD2A794BCDD}">
      <dgm:prSet/>
      <dgm:spPr/>
      <dgm:t>
        <a:bodyPr/>
        <a:lstStyle/>
        <a:p>
          <a:endParaRPr lang="en-US"/>
        </a:p>
      </dgm:t>
    </dgm:pt>
    <dgm:pt modelId="{6FAA73BF-7BFA-4708-90E1-BE2052EB6E1F}" type="sibTrans" cxnId="{0218BA62-3DB1-42E8-8BC7-2AD2A794BCDD}">
      <dgm:prSet/>
      <dgm:spPr/>
      <dgm:t>
        <a:bodyPr/>
        <a:lstStyle/>
        <a:p>
          <a:endParaRPr lang="en-US"/>
        </a:p>
      </dgm:t>
    </dgm:pt>
    <dgm:pt modelId="{ED5E511A-9A2D-497F-89C7-001B42329663}">
      <dgm:prSet/>
      <dgm:spPr/>
      <dgm:t>
        <a:bodyPr/>
        <a:lstStyle/>
        <a:p>
          <a:r>
            <a:rPr lang="ru-RU" b="1"/>
            <a:t>РНК</a:t>
          </a:r>
          <a:r>
            <a:rPr lang="ru-RU"/>
            <a:t> — молекула-посредник, передающий информацию о гене структурам клетки, отвечающим за синтез белка.</a:t>
          </a:r>
          <a:endParaRPr lang="en-US"/>
        </a:p>
      </dgm:t>
    </dgm:pt>
    <dgm:pt modelId="{437B0E59-7668-4493-9D94-DC304836AADC}" type="parTrans" cxnId="{45C5B88B-3A8B-4B13-B4D3-73A62375A768}">
      <dgm:prSet/>
      <dgm:spPr/>
      <dgm:t>
        <a:bodyPr/>
        <a:lstStyle/>
        <a:p>
          <a:endParaRPr lang="en-US"/>
        </a:p>
      </dgm:t>
    </dgm:pt>
    <dgm:pt modelId="{79A6ED51-18A5-4E76-AD77-EA293AD9D870}" type="sibTrans" cxnId="{45C5B88B-3A8B-4B13-B4D3-73A62375A768}">
      <dgm:prSet/>
      <dgm:spPr/>
      <dgm:t>
        <a:bodyPr/>
        <a:lstStyle/>
        <a:p>
          <a:endParaRPr lang="en-US"/>
        </a:p>
      </dgm:t>
    </dgm:pt>
    <dgm:pt modelId="{CC22DEA7-5C90-4DB7-ACC4-A0181DBC318A}">
      <dgm:prSet/>
      <dgm:spPr/>
      <dgm:t>
        <a:bodyPr/>
        <a:lstStyle/>
        <a:p>
          <a:r>
            <a:rPr lang="ru-RU"/>
            <a:t>Количество молекул РНК в клетке служит мерой активности гена (оценкой экспрессии).</a:t>
          </a:r>
          <a:endParaRPr lang="en-US"/>
        </a:p>
      </dgm:t>
    </dgm:pt>
    <dgm:pt modelId="{BA991A77-1D87-42A7-B593-28CB3D842466}" type="parTrans" cxnId="{62389926-096B-4B79-B3E6-198D4A184020}">
      <dgm:prSet/>
      <dgm:spPr/>
      <dgm:t>
        <a:bodyPr/>
        <a:lstStyle/>
        <a:p>
          <a:endParaRPr lang="en-US"/>
        </a:p>
      </dgm:t>
    </dgm:pt>
    <dgm:pt modelId="{25711E30-91E5-4C88-AE51-B74A8AF9BA83}" type="sibTrans" cxnId="{62389926-096B-4B79-B3E6-198D4A184020}">
      <dgm:prSet/>
      <dgm:spPr/>
      <dgm:t>
        <a:bodyPr/>
        <a:lstStyle/>
        <a:p>
          <a:endParaRPr lang="en-US"/>
        </a:p>
      </dgm:t>
    </dgm:pt>
    <dgm:pt modelId="{9EB19C0E-2F25-4701-AF7E-4CFACFA19646}" type="pres">
      <dgm:prSet presAssocID="{4A73FC88-C5B3-4EE6-9A4B-7788BD0D66FD}" presName="vert0" presStyleCnt="0">
        <dgm:presLayoutVars>
          <dgm:dir/>
          <dgm:animOne val="branch"/>
          <dgm:animLvl val="lvl"/>
        </dgm:presLayoutVars>
      </dgm:prSet>
      <dgm:spPr/>
    </dgm:pt>
    <dgm:pt modelId="{2E4D8C4C-C382-4D86-A1CA-F0E7C7A54F44}" type="pres">
      <dgm:prSet presAssocID="{0BF1DF51-4ADB-49AD-B8D9-2AF3DBFF9E80}" presName="thickLine" presStyleLbl="alignNode1" presStyleIdx="0" presStyleCnt="4"/>
      <dgm:spPr/>
    </dgm:pt>
    <dgm:pt modelId="{E4DF4AE7-8989-43FD-BABB-92EC1645BEED}" type="pres">
      <dgm:prSet presAssocID="{0BF1DF51-4ADB-49AD-B8D9-2AF3DBFF9E80}" presName="horz1" presStyleCnt="0"/>
      <dgm:spPr/>
    </dgm:pt>
    <dgm:pt modelId="{BD6C3933-D20F-486B-983F-8B92A2E46E78}" type="pres">
      <dgm:prSet presAssocID="{0BF1DF51-4ADB-49AD-B8D9-2AF3DBFF9E80}" presName="tx1" presStyleLbl="revTx" presStyleIdx="0" presStyleCnt="4"/>
      <dgm:spPr/>
    </dgm:pt>
    <dgm:pt modelId="{1D67D865-7AB5-4909-BCD6-FAA101E81205}" type="pres">
      <dgm:prSet presAssocID="{0BF1DF51-4ADB-49AD-B8D9-2AF3DBFF9E80}" presName="vert1" presStyleCnt="0"/>
      <dgm:spPr/>
    </dgm:pt>
    <dgm:pt modelId="{E11E33D8-73A0-43AC-9EE0-106C6945EEBB}" type="pres">
      <dgm:prSet presAssocID="{2F87BD77-6DFA-41F9-92BA-FFB1511550EE}" presName="thickLine" presStyleLbl="alignNode1" presStyleIdx="1" presStyleCnt="4"/>
      <dgm:spPr/>
    </dgm:pt>
    <dgm:pt modelId="{BB673E54-5F57-4E08-A3D3-9DCA48C09A15}" type="pres">
      <dgm:prSet presAssocID="{2F87BD77-6DFA-41F9-92BA-FFB1511550EE}" presName="horz1" presStyleCnt="0"/>
      <dgm:spPr/>
    </dgm:pt>
    <dgm:pt modelId="{D98C02AF-AE94-47A1-AA50-83EAB2FB9304}" type="pres">
      <dgm:prSet presAssocID="{2F87BD77-6DFA-41F9-92BA-FFB1511550EE}" presName="tx1" presStyleLbl="revTx" presStyleIdx="1" presStyleCnt="4"/>
      <dgm:spPr/>
    </dgm:pt>
    <dgm:pt modelId="{3DB821B9-35D4-4E61-B3B3-DAFEBE01597E}" type="pres">
      <dgm:prSet presAssocID="{2F87BD77-6DFA-41F9-92BA-FFB1511550EE}" presName="vert1" presStyleCnt="0"/>
      <dgm:spPr/>
    </dgm:pt>
    <dgm:pt modelId="{0A3F27EE-3852-4DBF-8DAE-F27B79237296}" type="pres">
      <dgm:prSet presAssocID="{ED5E511A-9A2D-497F-89C7-001B42329663}" presName="thickLine" presStyleLbl="alignNode1" presStyleIdx="2" presStyleCnt="4"/>
      <dgm:spPr/>
    </dgm:pt>
    <dgm:pt modelId="{230F3EC3-B7CA-4E89-84FD-006C0129F41D}" type="pres">
      <dgm:prSet presAssocID="{ED5E511A-9A2D-497F-89C7-001B42329663}" presName="horz1" presStyleCnt="0"/>
      <dgm:spPr/>
    </dgm:pt>
    <dgm:pt modelId="{B97562DD-70F5-430A-A9C9-155644378ECD}" type="pres">
      <dgm:prSet presAssocID="{ED5E511A-9A2D-497F-89C7-001B42329663}" presName="tx1" presStyleLbl="revTx" presStyleIdx="2" presStyleCnt="4"/>
      <dgm:spPr/>
    </dgm:pt>
    <dgm:pt modelId="{D35DEFE5-280A-49B4-87C9-FB726052032F}" type="pres">
      <dgm:prSet presAssocID="{ED5E511A-9A2D-497F-89C7-001B42329663}" presName="vert1" presStyleCnt="0"/>
      <dgm:spPr/>
    </dgm:pt>
    <dgm:pt modelId="{15D52145-6FC9-4925-8A91-3DE90C020ED9}" type="pres">
      <dgm:prSet presAssocID="{CC22DEA7-5C90-4DB7-ACC4-A0181DBC318A}" presName="thickLine" presStyleLbl="alignNode1" presStyleIdx="3" presStyleCnt="4"/>
      <dgm:spPr/>
    </dgm:pt>
    <dgm:pt modelId="{FCFA6137-F210-4B70-B1DA-27F7F6D922AB}" type="pres">
      <dgm:prSet presAssocID="{CC22DEA7-5C90-4DB7-ACC4-A0181DBC318A}" presName="horz1" presStyleCnt="0"/>
      <dgm:spPr/>
    </dgm:pt>
    <dgm:pt modelId="{592C79B9-6179-48A6-A367-2AFC39AB3675}" type="pres">
      <dgm:prSet presAssocID="{CC22DEA7-5C90-4DB7-ACC4-A0181DBC318A}" presName="tx1" presStyleLbl="revTx" presStyleIdx="3" presStyleCnt="4"/>
      <dgm:spPr/>
    </dgm:pt>
    <dgm:pt modelId="{9E6B3A87-D39B-46FC-A6E8-3090885D7E84}" type="pres">
      <dgm:prSet presAssocID="{CC22DEA7-5C90-4DB7-ACC4-A0181DBC318A}" presName="vert1" presStyleCnt="0"/>
      <dgm:spPr/>
    </dgm:pt>
  </dgm:ptLst>
  <dgm:cxnLst>
    <dgm:cxn modelId="{6141821D-B945-4166-BFC2-DA8A14720B8F}" type="presOf" srcId="{4A73FC88-C5B3-4EE6-9A4B-7788BD0D66FD}" destId="{9EB19C0E-2F25-4701-AF7E-4CFACFA19646}" srcOrd="0" destOrd="0" presId="urn:microsoft.com/office/officeart/2008/layout/LinedList"/>
    <dgm:cxn modelId="{A07ED722-76DC-478C-9A96-D1960E7CBFC2}" type="presOf" srcId="{2F87BD77-6DFA-41F9-92BA-FFB1511550EE}" destId="{D98C02AF-AE94-47A1-AA50-83EAB2FB9304}" srcOrd="0" destOrd="0" presId="urn:microsoft.com/office/officeart/2008/layout/LinedList"/>
    <dgm:cxn modelId="{62389926-096B-4B79-B3E6-198D4A184020}" srcId="{4A73FC88-C5B3-4EE6-9A4B-7788BD0D66FD}" destId="{CC22DEA7-5C90-4DB7-ACC4-A0181DBC318A}" srcOrd="3" destOrd="0" parTransId="{BA991A77-1D87-42A7-B593-28CB3D842466}" sibTransId="{25711E30-91E5-4C88-AE51-B74A8AF9BA83}"/>
    <dgm:cxn modelId="{DF242841-7AC3-4D84-96A9-D02F12909617}" type="presOf" srcId="{0BF1DF51-4ADB-49AD-B8D9-2AF3DBFF9E80}" destId="{BD6C3933-D20F-486B-983F-8B92A2E46E78}" srcOrd="0" destOrd="0" presId="urn:microsoft.com/office/officeart/2008/layout/LinedList"/>
    <dgm:cxn modelId="{0218BA62-3DB1-42E8-8BC7-2AD2A794BCDD}" srcId="{4A73FC88-C5B3-4EE6-9A4B-7788BD0D66FD}" destId="{2F87BD77-6DFA-41F9-92BA-FFB1511550EE}" srcOrd="1" destOrd="0" parTransId="{751191A8-DE0D-4BEE-856A-AA327E40F3E9}" sibTransId="{6FAA73BF-7BFA-4708-90E1-BE2052EB6E1F}"/>
    <dgm:cxn modelId="{42CD3453-8CFA-4759-B3DA-D860503A3328}" type="presOf" srcId="{ED5E511A-9A2D-497F-89C7-001B42329663}" destId="{B97562DD-70F5-430A-A9C9-155644378ECD}" srcOrd="0" destOrd="0" presId="urn:microsoft.com/office/officeart/2008/layout/LinedList"/>
    <dgm:cxn modelId="{7DD19F58-DBBE-4059-87F6-C2F6893D1DEB}" srcId="{4A73FC88-C5B3-4EE6-9A4B-7788BD0D66FD}" destId="{0BF1DF51-4ADB-49AD-B8D9-2AF3DBFF9E80}" srcOrd="0" destOrd="0" parTransId="{0F774DBB-7481-4EF8-AFA9-67B4F03CF069}" sibTransId="{814FB511-498A-4C58-AACA-B6AE72C4F810}"/>
    <dgm:cxn modelId="{45C5B88B-3A8B-4B13-B4D3-73A62375A768}" srcId="{4A73FC88-C5B3-4EE6-9A4B-7788BD0D66FD}" destId="{ED5E511A-9A2D-497F-89C7-001B42329663}" srcOrd="2" destOrd="0" parTransId="{437B0E59-7668-4493-9D94-DC304836AADC}" sibTransId="{79A6ED51-18A5-4E76-AD77-EA293AD9D870}"/>
    <dgm:cxn modelId="{E7EA55F7-876A-4399-B17A-48A99987B2A3}" type="presOf" srcId="{CC22DEA7-5C90-4DB7-ACC4-A0181DBC318A}" destId="{592C79B9-6179-48A6-A367-2AFC39AB3675}" srcOrd="0" destOrd="0" presId="urn:microsoft.com/office/officeart/2008/layout/LinedList"/>
    <dgm:cxn modelId="{A71D4CDC-8B72-42D3-97FB-E076BD9611DF}" type="presParOf" srcId="{9EB19C0E-2F25-4701-AF7E-4CFACFA19646}" destId="{2E4D8C4C-C382-4D86-A1CA-F0E7C7A54F44}" srcOrd="0" destOrd="0" presId="urn:microsoft.com/office/officeart/2008/layout/LinedList"/>
    <dgm:cxn modelId="{52960AC4-B617-4F92-B9D1-E7C09E182A42}" type="presParOf" srcId="{9EB19C0E-2F25-4701-AF7E-4CFACFA19646}" destId="{E4DF4AE7-8989-43FD-BABB-92EC1645BEED}" srcOrd="1" destOrd="0" presId="urn:microsoft.com/office/officeart/2008/layout/LinedList"/>
    <dgm:cxn modelId="{00EC1583-696B-46CE-8457-5C7565A7181D}" type="presParOf" srcId="{E4DF4AE7-8989-43FD-BABB-92EC1645BEED}" destId="{BD6C3933-D20F-486B-983F-8B92A2E46E78}" srcOrd="0" destOrd="0" presId="urn:microsoft.com/office/officeart/2008/layout/LinedList"/>
    <dgm:cxn modelId="{B261962E-BFC9-444B-8808-73551FA3B99F}" type="presParOf" srcId="{E4DF4AE7-8989-43FD-BABB-92EC1645BEED}" destId="{1D67D865-7AB5-4909-BCD6-FAA101E81205}" srcOrd="1" destOrd="0" presId="urn:microsoft.com/office/officeart/2008/layout/LinedList"/>
    <dgm:cxn modelId="{05A61AAC-5996-4F7D-88C5-BCDA60B05B6A}" type="presParOf" srcId="{9EB19C0E-2F25-4701-AF7E-4CFACFA19646}" destId="{E11E33D8-73A0-43AC-9EE0-106C6945EEBB}" srcOrd="2" destOrd="0" presId="urn:microsoft.com/office/officeart/2008/layout/LinedList"/>
    <dgm:cxn modelId="{DA9CBDE3-6E5A-499F-9ACF-2D843BBCD082}" type="presParOf" srcId="{9EB19C0E-2F25-4701-AF7E-4CFACFA19646}" destId="{BB673E54-5F57-4E08-A3D3-9DCA48C09A15}" srcOrd="3" destOrd="0" presId="urn:microsoft.com/office/officeart/2008/layout/LinedList"/>
    <dgm:cxn modelId="{1CE7DC67-489A-4ABB-8FC2-6681F797FDC2}" type="presParOf" srcId="{BB673E54-5F57-4E08-A3D3-9DCA48C09A15}" destId="{D98C02AF-AE94-47A1-AA50-83EAB2FB9304}" srcOrd="0" destOrd="0" presId="urn:microsoft.com/office/officeart/2008/layout/LinedList"/>
    <dgm:cxn modelId="{CEF8BD5E-B964-42E3-B835-28775DB51F48}" type="presParOf" srcId="{BB673E54-5F57-4E08-A3D3-9DCA48C09A15}" destId="{3DB821B9-35D4-4E61-B3B3-DAFEBE01597E}" srcOrd="1" destOrd="0" presId="urn:microsoft.com/office/officeart/2008/layout/LinedList"/>
    <dgm:cxn modelId="{745A33A4-215D-4F71-8A51-848A4C415F88}" type="presParOf" srcId="{9EB19C0E-2F25-4701-AF7E-4CFACFA19646}" destId="{0A3F27EE-3852-4DBF-8DAE-F27B79237296}" srcOrd="4" destOrd="0" presId="urn:microsoft.com/office/officeart/2008/layout/LinedList"/>
    <dgm:cxn modelId="{67DA081E-34BA-4194-8433-3A6BD17D08D3}" type="presParOf" srcId="{9EB19C0E-2F25-4701-AF7E-4CFACFA19646}" destId="{230F3EC3-B7CA-4E89-84FD-006C0129F41D}" srcOrd="5" destOrd="0" presId="urn:microsoft.com/office/officeart/2008/layout/LinedList"/>
    <dgm:cxn modelId="{66EA2E08-7017-4E8A-88E0-797192153677}" type="presParOf" srcId="{230F3EC3-B7CA-4E89-84FD-006C0129F41D}" destId="{B97562DD-70F5-430A-A9C9-155644378ECD}" srcOrd="0" destOrd="0" presId="urn:microsoft.com/office/officeart/2008/layout/LinedList"/>
    <dgm:cxn modelId="{4EAC5DBC-62F5-438F-A8CF-BA864681AA65}" type="presParOf" srcId="{230F3EC3-B7CA-4E89-84FD-006C0129F41D}" destId="{D35DEFE5-280A-49B4-87C9-FB726052032F}" srcOrd="1" destOrd="0" presId="urn:microsoft.com/office/officeart/2008/layout/LinedList"/>
    <dgm:cxn modelId="{357B8B59-F505-404A-A2CB-EB9E3B7FE4DA}" type="presParOf" srcId="{9EB19C0E-2F25-4701-AF7E-4CFACFA19646}" destId="{15D52145-6FC9-4925-8A91-3DE90C020ED9}" srcOrd="6" destOrd="0" presId="urn:microsoft.com/office/officeart/2008/layout/LinedList"/>
    <dgm:cxn modelId="{FB3A3542-15C8-4893-AF5E-36DE32D92E64}" type="presParOf" srcId="{9EB19C0E-2F25-4701-AF7E-4CFACFA19646}" destId="{FCFA6137-F210-4B70-B1DA-27F7F6D922AB}" srcOrd="7" destOrd="0" presId="urn:microsoft.com/office/officeart/2008/layout/LinedList"/>
    <dgm:cxn modelId="{8DB1CEFF-FEB3-4D64-92D5-1D1CC9997B5F}" type="presParOf" srcId="{FCFA6137-F210-4B70-B1DA-27F7F6D922AB}" destId="{592C79B9-6179-48A6-A367-2AFC39AB3675}" srcOrd="0" destOrd="0" presId="urn:microsoft.com/office/officeart/2008/layout/LinedList"/>
    <dgm:cxn modelId="{4C54149C-D3C8-428E-95A0-E76A699976C8}" type="presParOf" srcId="{FCFA6137-F210-4B70-B1DA-27F7F6D922AB}" destId="{9E6B3A87-D39B-46FC-A6E8-3090885D7E84}"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D8C4C-C382-4D86-A1CA-F0E7C7A54F44}">
      <dsp:nvSpPr>
        <dsp:cNvPr id="0" name=""/>
        <dsp:cNvSpPr/>
      </dsp:nvSpPr>
      <dsp:spPr>
        <a:xfrm>
          <a:off x="0" y="0"/>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C3933-D20F-486B-983F-8B92A2E46E78}">
      <dsp:nvSpPr>
        <dsp:cNvPr id="0" name=""/>
        <dsp:cNvSpPr/>
      </dsp:nvSpPr>
      <dsp:spPr>
        <a:xfrm>
          <a:off x="0" y="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ru-RU" sz="2500" b="1" kern="1200"/>
            <a:t>ДНК</a:t>
          </a:r>
          <a:r>
            <a:rPr lang="ru-RU" sz="2500" kern="1200"/>
            <a:t> — молекула, содержащая информацию, необходимую для функционирования клетки.</a:t>
          </a:r>
          <a:endParaRPr lang="en-US" sz="2500" kern="1200"/>
        </a:p>
      </dsp:txBody>
      <dsp:txXfrm>
        <a:off x="0" y="0"/>
        <a:ext cx="6492875" cy="1276350"/>
      </dsp:txXfrm>
    </dsp:sp>
    <dsp:sp modelId="{E11E33D8-73A0-43AC-9EE0-106C6945EEBB}">
      <dsp:nvSpPr>
        <dsp:cNvPr id="0" name=""/>
        <dsp:cNvSpPr/>
      </dsp:nvSpPr>
      <dsp:spPr>
        <a:xfrm>
          <a:off x="0" y="1276350"/>
          <a:ext cx="6492875" cy="0"/>
        </a:xfrm>
        <a:prstGeom prst="line">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8C02AF-AE94-47A1-AA50-83EAB2FB9304}">
      <dsp:nvSpPr>
        <dsp:cNvPr id="0" name=""/>
        <dsp:cNvSpPr/>
      </dsp:nvSpPr>
      <dsp:spPr>
        <a:xfrm>
          <a:off x="0" y="12763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ru-RU" sz="2500" b="1" kern="1200"/>
            <a:t>Ген</a:t>
          </a:r>
          <a:r>
            <a:rPr lang="ru-RU" sz="2500" kern="1200"/>
            <a:t> — участок ДНК, несущий какую-либо целостную функциональную информацию.</a:t>
          </a:r>
          <a:endParaRPr lang="en-US" sz="2500" kern="1200"/>
        </a:p>
      </dsp:txBody>
      <dsp:txXfrm>
        <a:off x="0" y="1276350"/>
        <a:ext cx="6492875" cy="1276350"/>
      </dsp:txXfrm>
    </dsp:sp>
    <dsp:sp modelId="{0A3F27EE-3852-4DBF-8DAE-F27B79237296}">
      <dsp:nvSpPr>
        <dsp:cNvPr id="0" name=""/>
        <dsp:cNvSpPr/>
      </dsp:nvSpPr>
      <dsp:spPr>
        <a:xfrm>
          <a:off x="0" y="2552700"/>
          <a:ext cx="6492875" cy="0"/>
        </a:xfrm>
        <a:prstGeom prst="line">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7562DD-70F5-430A-A9C9-155644378ECD}">
      <dsp:nvSpPr>
        <dsp:cNvPr id="0" name=""/>
        <dsp:cNvSpPr/>
      </dsp:nvSpPr>
      <dsp:spPr>
        <a:xfrm>
          <a:off x="0" y="255270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ru-RU" sz="2500" b="1" kern="1200"/>
            <a:t>РНК</a:t>
          </a:r>
          <a:r>
            <a:rPr lang="ru-RU" sz="2500" kern="1200"/>
            <a:t> — молекула-посредник, передающий информацию о гене структурам клетки, отвечающим за синтез белка.</a:t>
          </a:r>
          <a:endParaRPr lang="en-US" sz="2500" kern="1200"/>
        </a:p>
      </dsp:txBody>
      <dsp:txXfrm>
        <a:off x="0" y="2552700"/>
        <a:ext cx="6492875" cy="1276350"/>
      </dsp:txXfrm>
    </dsp:sp>
    <dsp:sp modelId="{15D52145-6FC9-4925-8A91-3DE90C020ED9}">
      <dsp:nvSpPr>
        <dsp:cNvPr id="0" name=""/>
        <dsp:cNvSpPr/>
      </dsp:nvSpPr>
      <dsp:spPr>
        <a:xfrm>
          <a:off x="0" y="3829050"/>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2C79B9-6179-48A6-A367-2AFC39AB3675}">
      <dsp:nvSpPr>
        <dsp:cNvPr id="0" name=""/>
        <dsp:cNvSpPr/>
      </dsp:nvSpPr>
      <dsp:spPr>
        <a:xfrm>
          <a:off x="0" y="3829050"/>
          <a:ext cx="6492875" cy="1276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ru-RU" sz="2500" kern="1200"/>
            <a:t>Количество молекул РНК в клетке служит мерой активности гена (оценкой экспрессии).</a:t>
          </a:r>
          <a:endParaRPr lang="en-US" sz="2500" kern="1200"/>
        </a:p>
      </dsp:txBody>
      <dsp:txXfrm>
        <a:off x="0" y="3829050"/>
        <a:ext cx="6492875" cy="127635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812095-944F-4936-BF74-9EE94BBB19AD}"/>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7373D6CE-0406-4FEE-88BF-6081EE252F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3F3A42CF-7700-4AE3-8AB0-41A37523B146}"/>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46B4F2C9-2354-431E-AFE2-2A56ED918ED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19EB455B-03C5-42B4-A325-9BE452311992}"/>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27205624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1553233-0430-4388-B5B7-A1A1B608D7EB}"/>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95E88B1A-0649-4054-AFC9-08FFC2622871}"/>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D1B2F9AC-CBD2-48C0-926A-FA8EB71743B5}"/>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1B39EE25-921E-46EE-9E38-169BC94F29F8}"/>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12A5A88-9466-4E18-93E3-413337B2555E}"/>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4028106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2936C841-0599-4C39-B008-EE2F10719ED9}"/>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6BEC3DB4-BA19-43AC-8BE1-27CC1477A331}"/>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62EFA375-95F8-4ACE-8BFB-D69333E85ACE}"/>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CED100BF-9008-45EF-8388-FCBE863FCB10}"/>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A54F5061-D42E-437D-BCEA-DF74575E0D3C}"/>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3351994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E7A6AD-267D-44F3-9D9F-7B2B7EB4019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FFAECECD-ECB3-4DF4-A0DA-9311C5D5B775}"/>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96BD0162-8DB9-469B-B890-DCC58550149C}"/>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EFDDAADD-7B67-4E8C-B421-138345C33DDC}"/>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C6E9362D-42E3-47D5-B5BE-F122036B3DCE}"/>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2356395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E353A8C-05F8-48C6-BD6D-E674AD0577B2}"/>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4CC6F7F3-1545-44C6-81F1-255255F0F4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A841058C-5FA0-4FA1-8509-5AA3F58C7340}"/>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0741CEE9-FFE0-44EF-9E62-4108DCA58141}"/>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634CDE3-A650-42B2-BCB0-CE54C5908D08}"/>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79771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C307CBE-FFBE-4974-86F6-3324DE08D26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56687D88-6347-4E20-BA14-0B60A7247204}"/>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76B6572B-2571-4A1A-9EEF-C5BFE3BD8B2E}"/>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351E3D93-8183-40F9-B36F-DBC2B08E3B0A}"/>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6" name="Нижний колонтитул 5">
            <a:extLst>
              <a:ext uri="{FF2B5EF4-FFF2-40B4-BE49-F238E27FC236}">
                <a16:creationId xmlns:a16="http://schemas.microsoft.com/office/drawing/2014/main" id="{E203B440-2063-4900-A510-A4D839AF1518}"/>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54074EF8-8B90-4854-BF2E-8A174C2050B9}"/>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3072958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183AB12-8381-44A9-97FE-5CD5EB614119}"/>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45EE9A23-2D13-4031-A183-4DDCB38DE9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1FD2BC45-815C-4492-AB88-7B3D4F9D669C}"/>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4E618CA5-75D2-4E1F-A83F-FF8A120F5F2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B466634D-A6A8-4E9C-82A8-F3C37B10B960}"/>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15F21A5-066E-43E1-AC27-68893DFB7C5F}"/>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8" name="Нижний колонтитул 7">
            <a:extLst>
              <a:ext uri="{FF2B5EF4-FFF2-40B4-BE49-F238E27FC236}">
                <a16:creationId xmlns:a16="http://schemas.microsoft.com/office/drawing/2014/main" id="{ADAA2A6F-AB05-4A10-AA09-2E748913F1F3}"/>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42063B57-1D7D-47CE-BA8E-8F4CBF3405B6}"/>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376379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21D25D-5090-40B4-A8FB-D76EE9F03093}"/>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3DC4F649-B7F1-4E8B-A190-51E892C45898}"/>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4" name="Нижний колонтитул 3">
            <a:extLst>
              <a:ext uri="{FF2B5EF4-FFF2-40B4-BE49-F238E27FC236}">
                <a16:creationId xmlns:a16="http://schemas.microsoft.com/office/drawing/2014/main" id="{0EDD0B2B-1DFC-45E3-8001-AAC0319442BA}"/>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F1D0CFC1-EBED-469B-9955-B0CB6628BF9E}"/>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16501016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158DF47D-46FA-4A42-B83D-EB838BEA684F}"/>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3" name="Нижний колонтитул 2">
            <a:extLst>
              <a:ext uri="{FF2B5EF4-FFF2-40B4-BE49-F238E27FC236}">
                <a16:creationId xmlns:a16="http://schemas.microsoft.com/office/drawing/2014/main" id="{7303D148-4D7D-4388-90A5-BA44F6783683}"/>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26B9C51-EC8C-43D4-AF0C-A7AB1C70190A}"/>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2028198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9C8EF2A-8324-4689-82BB-4D93943A617E}"/>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9A128B1-C59A-4909-885B-4D541D8E56C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54C2089E-9F23-42CB-81E2-CD80E944AD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E8EEDCDB-90E7-46D2-80AE-32DF8AF8DC12}"/>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6" name="Нижний колонтитул 5">
            <a:extLst>
              <a:ext uri="{FF2B5EF4-FFF2-40B4-BE49-F238E27FC236}">
                <a16:creationId xmlns:a16="http://schemas.microsoft.com/office/drawing/2014/main" id="{69FCCF20-F35F-4AEA-93BB-F7F3887C0F4F}"/>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3770362-5A4A-4B23-95AF-B482BD55BBF8}"/>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1292388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4B4842E-ADF5-4D4C-8B58-36571D0E2045}"/>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181322E4-9C76-40CD-A073-F4E9294456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84BA6BE1-754D-4BD1-A4FF-A4167FACE1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8ABCCD67-1A9A-4AC3-8732-8987AED77965}"/>
              </a:ext>
            </a:extLst>
          </p:cNvPr>
          <p:cNvSpPr>
            <a:spLocks noGrp="1"/>
          </p:cNvSpPr>
          <p:nvPr>
            <p:ph type="dt" sz="half" idx="10"/>
          </p:nvPr>
        </p:nvSpPr>
        <p:spPr/>
        <p:txBody>
          <a:bodyPr/>
          <a:lstStyle/>
          <a:p>
            <a:fld id="{C4EF3752-5F86-413C-8BC8-E36BDDA0E8B4}" type="datetimeFigureOut">
              <a:rPr lang="ru-RU" smtClean="0"/>
              <a:t>06.08.2020</a:t>
            </a:fld>
            <a:endParaRPr lang="ru-RU"/>
          </a:p>
        </p:txBody>
      </p:sp>
      <p:sp>
        <p:nvSpPr>
          <p:cNvPr id="6" name="Нижний колонтитул 5">
            <a:extLst>
              <a:ext uri="{FF2B5EF4-FFF2-40B4-BE49-F238E27FC236}">
                <a16:creationId xmlns:a16="http://schemas.microsoft.com/office/drawing/2014/main" id="{D2B39EF1-E20C-4FFE-9D2C-1413442E0D25}"/>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A5B429E6-5141-4BE5-9229-8CD654F6599C}"/>
              </a:ext>
            </a:extLst>
          </p:cNvPr>
          <p:cNvSpPr>
            <a:spLocks noGrp="1"/>
          </p:cNvSpPr>
          <p:nvPr>
            <p:ph type="sldNum" sz="quarter" idx="12"/>
          </p:nvPr>
        </p:nvSpPr>
        <p:spPr/>
        <p:txBody>
          <a:bodyPr/>
          <a:lstStyle/>
          <a:p>
            <a:fld id="{E99070EA-6B77-4CFA-BC87-D066CFC160FE}" type="slidenum">
              <a:rPr lang="ru-RU" smtClean="0"/>
              <a:t>‹#›</a:t>
            </a:fld>
            <a:endParaRPr lang="ru-RU"/>
          </a:p>
        </p:txBody>
      </p:sp>
    </p:spTree>
    <p:extLst>
      <p:ext uri="{BB962C8B-B14F-4D97-AF65-F5344CB8AC3E}">
        <p14:creationId xmlns:p14="http://schemas.microsoft.com/office/powerpoint/2010/main" val="3128084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36D090D-A646-4329-BEA1-03793DA81DA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DB2E6863-583C-46D0-BCEF-A103C99BA9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A749A5F-1C06-4702-9FE7-8AEB6E11429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EF3752-5F86-413C-8BC8-E36BDDA0E8B4}" type="datetimeFigureOut">
              <a:rPr lang="ru-RU" smtClean="0"/>
              <a:t>06.08.2020</a:t>
            </a:fld>
            <a:endParaRPr lang="ru-RU"/>
          </a:p>
        </p:txBody>
      </p:sp>
      <p:sp>
        <p:nvSpPr>
          <p:cNvPr id="5" name="Нижний колонтитул 4">
            <a:extLst>
              <a:ext uri="{FF2B5EF4-FFF2-40B4-BE49-F238E27FC236}">
                <a16:creationId xmlns:a16="http://schemas.microsoft.com/office/drawing/2014/main" id="{2DD45478-7081-49AD-A800-11234A8517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61E6491B-8161-42FE-9A03-5411803FFD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9070EA-6B77-4CFA-BC87-D066CFC160FE}" type="slidenum">
              <a:rPr lang="ru-RU" smtClean="0"/>
              <a:t>‹#›</a:t>
            </a:fld>
            <a:endParaRPr lang="ru-RU"/>
          </a:p>
        </p:txBody>
      </p:sp>
    </p:spTree>
    <p:extLst>
      <p:ext uri="{BB962C8B-B14F-4D97-AF65-F5344CB8AC3E}">
        <p14:creationId xmlns:p14="http://schemas.microsoft.com/office/powerpoint/2010/main" val="28728606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descr="Изображение выглядит как знак, другой, старый, дисплей&#10;&#10;Автоматически созданное описание">
            <a:extLst>
              <a:ext uri="{FF2B5EF4-FFF2-40B4-BE49-F238E27FC236}">
                <a16:creationId xmlns:a16="http://schemas.microsoft.com/office/drawing/2014/main" id="{020B98C9-8304-404B-8AB7-B0B7B02BE51E}"/>
              </a:ext>
            </a:extLst>
          </p:cNvPr>
          <p:cNvPicPr>
            <a:picLocks noChangeAspect="1"/>
          </p:cNvPicPr>
          <p:nvPr/>
        </p:nvPicPr>
        <p:blipFill rotWithShape="1">
          <a:blip r:embed="rId2">
            <a:extLst>
              <a:ext uri="{28A0092B-C50C-407E-A947-70E740481C1C}">
                <a14:useLocalDpi xmlns:a14="http://schemas.microsoft.com/office/drawing/2010/main" val="0"/>
              </a:ext>
            </a:extLst>
          </a:blip>
          <a:srcRect l="955" t="29652" r="1" b="1779"/>
          <a:stretch/>
        </p:blipFill>
        <p:spPr>
          <a:xfrm>
            <a:off x="2" y="10"/>
            <a:ext cx="12191997" cy="6857990"/>
          </a:xfrm>
          <a:prstGeom prst="rect">
            <a:avLst/>
          </a:prstGeom>
        </p:spPr>
      </p:pic>
      <p:sp>
        <p:nvSpPr>
          <p:cNvPr id="28" name="Rectangle 27">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315280B7-4834-4DB4-B3AD-CC6527CC1EAA}"/>
              </a:ext>
            </a:extLst>
          </p:cNvPr>
          <p:cNvSpPr>
            <a:spLocks noGrp="1"/>
          </p:cNvSpPr>
          <p:nvPr>
            <p:ph type="ctrTitle"/>
          </p:nvPr>
        </p:nvSpPr>
        <p:spPr>
          <a:xfrm>
            <a:off x="404553" y="3091928"/>
            <a:ext cx="9078562" cy="2387600"/>
          </a:xfrm>
        </p:spPr>
        <p:txBody>
          <a:bodyPr>
            <a:normAutofit/>
          </a:bodyPr>
          <a:lstStyle/>
          <a:p>
            <a:pPr algn="l"/>
            <a:r>
              <a:rPr lang="ru-RU" sz="6600"/>
              <a:t>ДНК-микрочипы</a:t>
            </a:r>
          </a:p>
        </p:txBody>
      </p:sp>
      <p:sp>
        <p:nvSpPr>
          <p:cNvPr id="30" name="Rectangle: Rounded Corners 29">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29902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Биочипы: диагноз — дело техники!">
            <a:extLst>
              <a:ext uri="{FF2B5EF4-FFF2-40B4-BE49-F238E27FC236}">
                <a16:creationId xmlns:a16="http://schemas.microsoft.com/office/drawing/2014/main" id="{61C73E7C-C895-4369-BF8C-6502EDCA0B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390775"/>
            <a:ext cx="7048500" cy="42291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Чипы ДНК">
            <a:extLst>
              <a:ext uri="{FF2B5EF4-FFF2-40B4-BE49-F238E27FC236}">
                <a16:creationId xmlns:a16="http://schemas.microsoft.com/office/drawing/2014/main" id="{CC0C1F2F-21A8-4CA8-9A55-FB5AD11EB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3425" y="2519363"/>
            <a:ext cx="2857500" cy="16097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ДНК-микрочип — Википедия">
            <a:extLst>
              <a:ext uri="{FF2B5EF4-FFF2-40B4-BE49-F238E27FC236}">
                <a16:creationId xmlns:a16="http://schemas.microsoft.com/office/drawing/2014/main" id="{007C38D7-EFFC-4F18-B58D-B46D3E9491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4425" y="4929188"/>
            <a:ext cx="2095500" cy="1133475"/>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FB90B32B-A7A2-4262-ACA1-275E5C54BF00}"/>
              </a:ext>
            </a:extLst>
          </p:cNvPr>
          <p:cNvSpPr>
            <a:spLocks noGrp="1"/>
          </p:cNvSpPr>
          <p:nvPr>
            <p:ph type="title"/>
          </p:nvPr>
        </p:nvSpPr>
        <p:spPr/>
        <p:txBody>
          <a:bodyPr/>
          <a:lstStyle/>
          <a:p>
            <a:r>
              <a:rPr lang="ru-RU" dirty="0"/>
              <a:t>Сборка ДНК-микрочипов</a:t>
            </a:r>
          </a:p>
        </p:txBody>
      </p:sp>
      <p:sp>
        <p:nvSpPr>
          <p:cNvPr id="3" name="Прямоугольник 2">
            <a:extLst>
              <a:ext uri="{FF2B5EF4-FFF2-40B4-BE49-F238E27FC236}">
                <a16:creationId xmlns:a16="http://schemas.microsoft.com/office/drawing/2014/main" id="{B2E1102A-2D1E-42F0-9DD9-2A9EBFEECBBC}"/>
              </a:ext>
            </a:extLst>
          </p:cNvPr>
          <p:cNvSpPr/>
          <p:nvPr/>
        </p:nvSpPr>
        <p:spPr>
          <a:xfrm>
            <a:off x="2488145" y="1856065"/>
            <a:ext cx="2148409" cy="369332"/>
          </a:xfrm>
          <a:prstGeom prst="rect">
            <a:avLst/>
          </a:prstGeom>
        </p:spPr>
        <p:txBody>
          <a:bodyPr wrap="none">
            <a:spAutoFit/>
          </a:bodyPr>
          <a:lstStyle/>
          <a:p>
            <a:r>
              <a:rPr lang="ru-RU" b="1" i="0" dirty="0">
                <a:solidFill>
                  <a:srgbClr val="000000"/>
                </a:solidFill>
                <a:effectLst/>
                <a:latin typeface="Arial" panose="020B0604020202020204" pitchFamily="34" charset="0"/>
              </a:rPr>
              <a:t>Фотолитография</a:t>
            </a:r>
          </a:p>
        </p:txBody>
      </p:sp>
      <p:sp>
        <p:nvSpPr>
          <p:cNvPr id="4" name="Прямоугольник 3">
            <a:extLst>
              <a:ext uri="{FF2B5EF4-FFF2-40B4-BE49-F238E27FC236}">
                <a16:creationId xmlns:a16="http://schemas.microsoft.com/office/drawing/2014/main" id="{795980B0-7CBF-44D7-BF89-01AE38D38547}"/>
              </a:ext>
            </a:extLst>
          </p:cNvPr>
          <p:cNvSpPr/>
          <p:nvPr/>
        </p:nvSpPr>
        <p:spPr>
          <a:xfrm>
            <a:off x="8236818" y="1856065"/>
            <a:ext cx="2934073" cy="369332"/>
          </a:xfrm>
          <a:prstGeom prst="rect">
            <a:avLst/>
          </a:prstGeom>
        </p:spPr>
        <p:txBody>
          <a:bodyPr wrap="none">
            <a:spAutoFit/>
          </a:bodyPr>
          <a:lstStyle/>
          <a:p>
            <a:r>
              <a:rPr lang="ru-RU" b="1" i="0" dirty="0" err="1">
                <a:solidFill>
                  <a:srgbClr val="000000"/>
                </a:solidFill>
                <a:effectLst/>
                <a:latin typeface="Arial" panose="020B0604020202020204" pitchFamily="34" charset="0"/>
              </a:rPr>
              <a:t>Электрофокусирование</a:t>
            </a:r>
            <a:endParaRPr lang="ru-RU" b="1"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659325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57E5EE52-B5AA-4FEC-9A32-494E78AD1A06}"/>
              </a:ext>
            </a:extLst>
          </p:cNvPr>
          <p:cNvPicPr>
            <a:picLocks noChangeAspect="1"/>
          </p:cNvPicPr>
          <p:nvPr/>
        </p:nvPicPr>
        <p:blipFill>
          <a:blip r:embed="rId2"/>
          <a:stretch>
            <a:fillRect/>
          </a:stretch>
        </p:blipFill>
        <p:spPr>
          <a:xfrm>
            <a:off x="157162" y="161924"/>
            <a:ext cx="8926694" cy="6486525"/>
          </a:xfrm>
          <a:prstGeom prst="rect">
            <a:avLst/>
          </a:prstGeom>
        </p:spPr>
      </p:pic>
      <p:sp>
        <p:nvSpPr>
          <p:cNvPr id="5" name="Прямоугольник 4">
            <a:extLst>
              <a:ext uri="{FF2B5EF4-FFF2-40B4-BE49-F238E27FC236}">
                <a16:creationId xmlns:a16="http://schemas.microsoft.com/office/drawing/2014/main" id="{ECF911D7-40E8-4341-A38E-613B2F93D82E}"/>
              </a:ext>
            </a:extLst>
          </p:cNvPr>
          <p:cNvSpPr/>
          <p:nvPr/>
        </p:nvSpPr>
        <p:spPr>
          <a:xfrm>
            <a:off x="9136244" y="428178"/>
            <a:ext cx="2898594" cy="6001643"/>
          </a:xfrm>
          <a:prstGeom prst="rect">
            <a:avLst/>
          </a:prstGeom>
        </p:spPr>
        <p:txBody>
          <a:bodyPr wrap="square">
            <a:spAutoFit/>
          </a:bodyPr>
          <a:lstStyle/>
          <a:p>
            <a:r>
              <a:rPr lang="ru-RU" sz="2400" b="0" i="0" dirty="0">
                <a:solidFill>
                  <a:srgbClr val="202122"/>
                </a:solidFill>
                <a:effectLst/>
                <a:latin typeface="Arial" panose="020B0604020202020204" pitchFamily="34" charset="0"/>
              </a:rPr>
              <a:t>При наличии небольших количеств ДНК исследуемого образца осуществляют амплификацию. Для РНК сначала осуществляется обратная транскрипция, что впрочем необязательно: существуют чипы, работающие как с ДНК, так и с РНК. </a:t>
            </a:r>
            <a:endParaRPr lang="ru-RU" sz="2400" dirty="0"/>
          </a:p>
        </p:txBody>
      </p:sp>
    </p:spTree>
    <p:extLst>
      <p:ext uri="{BB962C8B-B14F-4D97-AF65-F5344CB8AC3E}">
        <p14:creationId xmlns:p14="http://schemas.microsoft.com/office/powerpoint/2010/main" val="28440711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11BEE9B8-EEF0-4347-ADCC-12F10BE74700}"/>
              </a:ext>
            </a:extLst>
          </p:cNvPr>
          <p:cNvPicPr>
            <a:picLocks noChangeAspect="1"/>
          </p:cNvPicPr>
          <p:nvPr/>
        </p:nvPicPr>
        <p:blipFill>
          <a:blip r:embed="rId2"/>
          <a:stretch>
            <a:fillRect/>
          </a:stretch>
        </p:blipFill>
        <p:spPr>
          <a:xfrm>
            <a:off x="2524125" y="128220"/>
            <a:ext cx="7656122" cy="6601560"/>
          </a:xfrm>
          <a:prstGeom prst="rect">
            <a:avLst/>
          </a:prstGeom>
        </p:spPr>
      </p:pic>
    </p:spTree>
    <p:extLst>
      <p:ext uri="{BB962C8B-B14F-4D97-AF65-F5344CB8AC3E}">
        <p14:creationId xmlns:p14="http://schemas.microsoft.com/office/powerpoint/2010/main" val="803984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0F087AC9-933B-4922-9DEF-1E9E70B1B292}"/>
              </a:ext>
            </a:extLst>
          </p:cNvPr>
          <p:cNvPicPr>
            <a:picLocks noChangeAspect="1"/>
          </p:cNvPicPr>
          <p:nvPr/>
        </p:nvPicPr>
        <p:blipFill>
          <a:blip r:embed="rId2"/>
          <a:stretch>
            <a:fillRect/>
          </a:stretch>
        </p:blipFill>
        <p:spPr>
          <a:xfrm>
            <a:off x="2009775" y="123825"/>
            <a:ext cx="8079766" cy="6687056"/>
          </a:xfrm>
          <a:prstGeom prst="rect">
            <a:avLst/>
          </a:prstGeom>
        </p:spPr>
      </p:pic>
    </p:spTree>
    <p:extLst>
      <p:ext uri="{BB962C8B-B14F-4D97-AF65-F5344CB8AC3E}">
        <p14:creationId xmlns:p14="http://schemas.microsoft.com/office/powerpoint/2010/main" val="15811962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42EBE7C-BF21-475F-BF48-D4A8845D6A06}"/>
              </a:ext>
            </a:extLst>
          </p:cNvPr>
          <p:cNvSpPr>
            <a:spLocks noGrp="1"/>
          </p:cNvSpPr>
          <p:nvPr>
            <p:ph type="title"/>
          </p:nvPr>
        </p:nvSpPr>
        <p:spPr>
          <a:xfrm>
            <a:off x="412071" y="282682"/>
            <a:ext cx="10515600" cy="398355"/>
          </a:xfrm>
        </p:spPr>
        <p:txBody>
          <a:bodyPr>
            <a:normAutofit fontScale="90000"/>
          </a:bodyPr>
          <a:lstStyle/>
          <a:p>
            <a:r>
              <a:rPr lang="ru-RU" dirty="0"/>
              <a:t>Пример использования ДНК-микрочипа</a:t>
            </a:r>
          </a:p>
        </p:txBody>
      </p:sp>
      <p:sp>
        <p:nvSpPr>
          <p:cNvPr id="3" name="Объект 2">
            <a:extLst>
              <a:ext uri="{FF2B5EF4-FFF2-40B4-BE49-F238E27FC236}">
                <a16:creationId xmlns:a16="http://schemas.microsoft.com/office/drawing/2014/main" id="{7BE02461-ADC2-4A23-B96D-1C33B0559A5E}"/>
              </a:ext>
            </a:extLst>
          </p:cNvPr>
          <p:cNvSpPr>
            <a:spLocks noGrp="1"/>
          </p:cNvSpPr>
          <p:nvPr>
            <p:ph idx="1"/>
          </p:nvPr>
        </p:nvSpPr>
        <p:spPr>
          <a:xfrm>
            <a:off x="838200" y="834500"/>
            <a:ext cx="10515600" cy="6023499"/>
          </a:xfrm>
        </p:spPr>
        <p:txBody>
          <a:bodyPr>
            <a:normAutofit fontScale="62500" lnSpcReduction="20000"/>
          </a:bodyPr>
          <a:lstStyle/>
          <a:p>
            <a:pPr algn="just"/>
            <a:r>
              <a:rPr lang="ru-RU" dirty="0"/>
              <a:t>Выделяются или выращиваются биологические образцы, которые необходимо сравнить. Они могут соответствовать одним и тем же индивидуумам до и после какого-либо лечения (случай парных сравнений), либо различным группам индивидуумов, например, больным и здоровым, и т. д.</a:t>
            </a:r>
          </a:p>
          <a:p>
            <a:pPr algn="just"/>
            <a:r>
              <a:rPr lang="ru-RU" dirty="0"/>
              <a:t>Из образца выделяется очищенная нуклеиновая кислота, являющаяся объектом исследования: это может быть РНК в исследовании профиля экспрессии генов, ДНК при изучении сравнительной геномной гибридизации и т.д. Данный пример соответствует первому случаю.</a:t>
            </a:r>
          </a:p>
          <a:p>
            <a:pPr algn="just"/>
            <a:r>
              <a:rPr lang="ru-RU" dirty="0"/>
              <a:t>Проверяется качество и количество полученной нуклеиновой кислоты. Если требования соблюдены, эксперимент может быть продолжен.</a:t>
            </a:r>
          </a:p>
          <a:p>
            <a:pPr algn="just"/>
            <a:r>
              <a:rPr lang="ru-RU" dirty="0"/>
              <a:t>На основе имеющихся образцов РНК в процессе обратной транскрипции синтезируются последовательности комплементарных ДНК (</a:t>
            </a:r>
            <a:r>
              <a:rPr lang="ru-RU" dirty="0" err="1"/>
              <a:t>кДНК</a:t>
            </a:r>
            <a:r>
              <a:rPr lang="ru-RU" dirty="0"/>
              <a:t>, англ. </a:t>
            </a:r>
            <a:r>
              <a:rPr lang="ru-RU" dirty="0" err="1"/>
              <a:t>cDNA</a:t>
            </a:r>
            <a:r>
              <a:rPr lang="ru-RU" dirty="0"/>
              <a:t>).</a:t>
            </a:r>
          </a:p>
          <a:p>
            <a:pPr algn="just"/>
            <a:r>
              <a:rPr lang="ru-RU" dirty="0"/>
              <a:t>В процессе амплификации (синтеза дополнительных копий ДНК) количество последовательностей </a:t>
            </a:r>
            <a:r>
              <a:rPr lang="ru-RU" dirty="0" err="1"/>
              <a:t>кДНК</a:t>
            </a:r>
            <a:r>
              <a:rPr lang="ru-RU" dirty="0"/>
              <a:t> в образцах многократно увеличивается.</a:t>
            </a:r>
          </a:p>
          <a:p>
            <a:pPr algn="just"/>
            <a:r>
              <a:rPr lang="ru-RU" dirty="0"/>
              <a:t>К концам последовательностей </a:t>
            </a:r>
            <a:r>
              <a:rPr lang="ru-RU" dirty="0" err="1"/>
              <a:t>кДНК</a:t>
            </a:r>
            <a:r>
              <a:rPr lang="ru-RU" dirty="0"/>
              <a:t> присоединяются флуоресцентные или радиоактивные метки.</a:t>
            </a:r>
          </a:p>
          <a:p>
            <a:pPr algn="just"/>
            <a:r>
              <a:rPr lang="ru-RU" dirty="0"/>
              <a:t>Полученные образцы в смеси с необходимыми химическими веществами через микроскопическое отверстие наносятся на ДНК-микрочипы и начинается процесс гибридизации, в ходе которого одна из цепей </a:t>
            </a:r>
            <a:r>
              <a:rPr lang="ru-RU" dirty="0" err="1"/>
              <a:t>кДНК</a:t>
            </a:r>
            <a:r>
              <a:rPr lang="ru-RU" dirty="0"/>
              <a:t> присоединяется к комплементарной ей цепи, имеющейся на микрочипе.</a:t>
            </a:r>
          </a:p>
          <a:p>
            <a:pPr algn="just"/>
            <a:r>
              <a:rPr lang="ru-RU" dirty="0"/>
              <a:t>После окончания процесса гибридизации чипы промываются для удаления остатков материала.</a:t>
            </a:r>
          </a:p>
          <a:p>
            <a:pPr algn="just"/>
            <a:r>
              <a:rPr lang="ru-RU" dirty="0"/>
              <a:t>Полученные микрочипы сканируются при помощи лазера. На выходе получается одно- или двухцветные изображения (в зависимости от количества использованных красителей).</a:t>
            </a:r>
          </a:p>
          <a:p>
            <a:pPr algn="just"/>
            <a:r>
              <a:rPr lang="ru-RU" dirty="0"/>
              <a:t>На каждое изображение накладывается сетка, так, что каждой её ячейке соответствует участок чипа с пробами одного типа. Интенсивности свечения проб в ячейке сетки ставится в соответствие некоторое число, которое, в самом первом приближении, может служить мерой количества присутствовавших последовательностей РНК в соответствующем образце.</a:t>
            </a:r>
          </a:p>
          <a:p>
            <a:endParaRPr lang="ru-RU" dirty="0"/>
          </a:p>
        </p:txBody>
      </p:sp>
    </p:spTree>
    <p:extLst>
      <p:ext uri="{BB962C8B-B14F-4D97-AF65-F5344CB8AC3E}">
        <p14:creationId xmlns:p14="http://schemas.microsoft.com/office/powerpoint/2010/main" val="35739044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D66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D57D81FB-9339-436E-A88D-45E01EDC5604}"/>
              </a:ext>
            </a:extLst>
          </p:cNvPr>
          <p:cNvPicPr>
            <a:picLocks noChangeAspect="1"/>
          </p:cNvPicPr>
          <p:nvPr/>
        </p:nvPicPr>
        <p:blipFill>
          <a:blip r:embed="rId2"/>
          <a:stretch>
            <a:fillRect/>
          </a:stretch>
        </p:blipFill>
        <p:spPr>
          <a:xfrm>
            <a:off x="643467" y="866310"/>
            <a:ext cx="10905066" cy="5125380"/>
          </a:xfrm>
          <a:prstGeom prst="rect">
            <a:avLst/>
          </a:prstGeom>
        </p:spPr>
      </p:pic>
    </p:spTree>
    <p:extLst>
      <p:ext uri="{BB962C8B-B14F-4D97-AF65-F5344CB8AC3E}">
        <p14:creationId xmlns:p14="http://schemas.microsoft.com/office/powerpoint/2010/main" val="192541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Технология ДНК-микрочипов">
            <a:extLst>
              <a:ext uri="{FF2B5EF4-FFF2-40B4-BE49-F238E27FC236}">
                <a16:creationId xmlns:a16="http://schemas.microsoft.com/office/drawing/2014/main" id="{36BF348B-0F7B-4BE9-BEE9-2842C70947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013" y="119483"/>
            <a:ext cx="10273973" cy="6738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084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2A2D15-63ED-4F07-AC06-AE51D2EE8E6B}"/>
              </a:ext>
            </a:extLst>
          </p:cNvPr>
          <p:cNvSpPr>
            <a:spLocks noGrp="1"/>
          </p:cNvSpPr>
          <p:nvPr>
            <p:ph type="title"/>
          </p:nvPr>
        </p:nvSpPr>
        <p:spPr>
          <a:xfrm>
            <a:off x="838200" y="174625"/>
            <a:ext cx="10515600" cy="644525"/>
          </a:xfrm>
        </p:spPr>
        <p:txBody>
          <a:bodyPr>
            <a:normAutofit fontScale="90000"/>
          </a:bodyPr>
          <a:lstStyle/>
          <a:p>
            <a:r>
              <a:rPr lang="ru-RU" dirty="0"/>
              <a:t>Визуализация результатов кластеризации</a:t>
            </a:r>
          </a:p>
        </p:txBody>
      </p:sp>
      <p:pic>
        <p:nvPicPr>
          <p:cNvPr id="4" name="Рисунок 3">
            <a:extLst>
              <a:ext uri="{FF2B5EF4-FFF2-40B4-BE49-F238E27FC236}">
                <a16:creationId xmlns:a16="http://schemas.microsoft.com/office/drawing/2014/main" id="{ED27A513-E920-406B-95E7-73A519A8ABE8}"/>
              </a:ext>
            </a:extLst>
          </p:cNvPr>
          <p:cNvPicPr>
            <a:picLocks noChangeAspect="1"/>
          </p:cNvPicPr>
          <p:nvPr/>
        </p:nvPicPr>
        <p:blipFill>
          <a:blip r:embed="rId2"/>
          <a:stretch>
            <a:fillRect/>
          </a:stretch>
        </p:blipFill>
        <p:spPr>
          <a:xfrm>
            <a:off x="1685925" y="765089"/>
            <a:ext cx="9296400" cy="6092911"/>
          </a:xfrm>
          <a:prstGeom prst="rect">
            <a:avLst/>
          </a:prstGeom>
        </p:spPr>
      </p:pic>
    </p:spTree>
    <p:extLst>
      <p:ext uri="{BB962C8B-B14F-4D97-AF65-F5344CB8AC3E}">
        <p14:creationId xmlns:p14="http://schemas.microsoft.com/office/powerpoint/2010/main" val="1645949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B817C2A-7303-4FC2-B8D4-BFEF5CCA35E8}"/>
              </a:ext>
            </a:extLst>
          </p:cNvPr>
          <p:cNvSpPr>
            <a:spLocks noGrp="1"/>
          </p:cNvSpPr>
          <p:nvPr>
            <p:ph type="title"/>
          </p:nvPr>
        </p:nvSpPr>
        <p:spPr/>
        <p:txBody>
          <a:bodyPr/>
          <a:lstStyle/>
          <a:p>
            <a:r>
              <a:rPr lang="ru-RU" b="1" dirty="0"/>
              <a:t>Анализ экспрессии генов</a:t>
            </a:r>
          </a:p>
        </p:txBody>
      </p:sp>
      <p:pic>
        <p:nvPicPr>
          <p:cNvPr id="9218" name="Picture 2">
            <a:extLst>
              <a:ext uri="{FF2B5EF4-FFF2-40B4-BE49-F238E27FC236}">
                <a16:creationId xmlns:a16="http://schemas.microsoft.com/office/drawing/2014/main" id="{D5770EDA-887F-4FC8-988F-15A8EF1E4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7908" y="1500188"/>
            <a:ext cx="5929557" cy="4992687"/>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3ECD56F6-AFB0-4B88-B553-CC9AF7FC5E10}"/>
              </a:ext>
            </a:extLst>
          </p:cNvPr>
          <p:cNvSpPr/>
          <p:nvPr/>
        </p:nvSpPr>
        <p:spPr>
          <a:xfrm>
            <a:off x="1036468" y="2149871"/>
            <a:ext cx="4600852" cy="3693319"/>
          </a:xfrm>
          <a:prstGeom prst="rect">
            <a:avLst/>
          </a:prstGeom>
        </p:spPr>
        <p:txBody>
          <a:bodyPr wrap="square">
            <a:spAutoFit/>
          </a:bodyPr>
          <a:lstStyle/>
          <a:p>
            <a:r>
              <a:rPr lang="ru-RU" b="0" i="0" dirty="0">
                <a:solidFill>
                  <a:srgbClr val="202122"/>
                </a:solidFill>
                <a:effectLst/>
                <a:latin typeface="Arial" panose="020B0604020202020204" pitchFamily="34" charset="0"/>
              </a:rPr>
              <a:t>Схема работы микрочипов. Из организма выделяется зрелая мРНК (красный) и путём обратной транскрипции переводится в двуцепочечную ДНК (синий). Далее ДНК фрагментируется и флуоресцентно метится (оранжевый). Меченые фрагменты связываются с комплементарными </a:t>
            </a:r>
            <a:r>
              <a:rPr lang="ru-RU" b="0" i="0" dirty="0" err="1">
                <a:solidFill>
                  <a:srgbClr val="202122"/>
                </a:solidFill>
                <a:effectLst/>
                <a:latin typeface="Arial" panose="020B0604020202020204" pitchFamily="34" charset="0"/>
              </a:rPr>
              <a:t>олигонуклеотидными</a:t>
            </a:r>
            <a:r>
              <a:rPr lang="ru-RU" b="0" i="0" dirty="0">
                <a:solidFill>
                  <a:srgbClr val="202122"/>
                </a:solidFill>
                <a:effectLst/>
                <a:latin typeface="Arial" panose="020B0604020202020204" pitchFamily="34" charset="0"/>
              </a:rPr>
              <a:t> пробами на микрочипе, и интенсивность флуоресценции в каждой ячейке свидетельствует о численности соответствующего гена</a:t>
            </a:r>
            <a:endParaRPr lang="ru-RU" dirty="0"/>
          </a:p>
        </p:txBody>
      </p:sp>
    </p:spTree>
    <p:extLst>
      <p:ext uri="{BB962C8B-B14F-4D97-AF65-F5344CB8AC3E}">
        <p14:creationId xmlns:p14="http://schemas.microsoft.com/office/powerpoint/2010/main" val="416640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48C82C4-0057-49F5-93E7-CD680A13C9EA}"/>
              </a:ext>
            </a:extLst>
          </p:cNvPr>
          <p:cNvSpPr>
            <a:spLocks noGrp="1"/>
          </p:cNvSpPr>
          <p:nvPr>
            <p:ph type="title"/>
          </p:nvPr>
        </p:nvSpPr>
        <p:spPr>
          <a:xfrm>
            <a:off x="7937" y="1"/>
            <a:ext cx="10515600" cy="692458"/>
          </a:xfrm>
        </p:spPr>
        <p:txBody>
          <a:bodyPr>
            <a:normAutofit fontScale="90000"/>
          </a:bodyPr>
          <a:lstStyle/>
          <a:p>
            <a:r>
              <a:rPr lang="ru-RU" dirty="0"/>
              <a:t>Генотипирование</a:t>
            </a:r>
          </a:p>
        </p:txBody>
      </p:sp>
      <p:pic>
        <p:nvPicPr>
          <p:cNvPr id="7170" name="Picture 2">
            <a:extLst>
              <a:ext uri="{FF2B5EF4-FFF2-40B4-BE49-F238E27FC236}">
                <a16:creationId xmlns:a16="http://schemas.microsoft.com/office/drawing/2014/main" id="{07E8DD11-BE14-4038-B29C-22642EA84B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2868" y="692459"/>
            <a:ext cx="6926263" cy="5181204"/>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2C468093-A142-4EBD-A9BA-2A4C00631508}"/>
              </a:ext>
            </a:extLst>
          </p:cNvPr>
          <p:cNvSpPr/>
          <p:nvPr/>
        </p:nvSpPr>
        <p:spPr>
          <a:xfrm>
            <a:off x="2444105" y="6001554"/>
            <a:ext cx="8746447" cy="646331"/>
          </a:xfrm>
          <a:prstGeom prst="rect">
            <a:avLst/>
          </a:prstGeom>
        </p:spPr>
        <p:txBody>
          <a:bodyPr wrap="square">
            <a:spAutoFit/>
          </a:bodyPr>
          <a:lstStyle/>
          <a:p>
            <a:r>
              <a:rPr lang="ru-RU" dirty="0"/>
              <a:t>Обнаружение </a:t>
            </a:r>
            <a:r>
              <a:rPr lang="ru-RU" dirty="0" err="1"/>
              <a:t>SNPs</a:t>
            </a:r>
            <a:r>
              <a:rPr lang="ru-RU" dirty="0"/>
              <a:t>. A) Аллельная дискриминация. B) «</a:t>
            </a:r>
            <a:r>
              <a:rPr lang="ru-RU" dirty="0" err="1"/>
              <a:t>Golden</a:t>
            </a:r>
            <a:r>
              <a:rPr lang="ru-RU" dirty="0"/>
              <a:t> </a:t>
            </a:r>
            <a:r>
              <a:rPr lang="ru-RU" dirty="0" err="1"/>
              <a:t>Gate</a:t>
            </a:r>
            <a:r>
              <a:rPr lang="ru-RU" dirty="0"/>
              <a:t>» анализ. C) Расширение </a:t>
            </a:r>
            <a:r>
              <a:rPr lang="ru-RU" dirty="0" err="1"/>
              <a:t>праймеров</a:t>
            </a:r>
            <a:r>
              <a:rPr lang="ru-RU" dirty="0"/>
              <a:t>. D) Анализ крайней границы.</a:t>
            </a:r>
          </a:p>
        </p:txBody>
      </p:sp>
    </p:spTree>
    <p:extLst>
      <p:ext uri="{BB962C8B-B14F-4D97-AF65-F5344CB8AC3E}">
        <p14:creationId xmlns:p14="http://schemas.microsoft.com/office/powerpoint/2010/main" val="626699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D8B03F52-A7ED-4BA3-AA8D-1CC1A1132866}"/>
              </a:ext>
            </a:extLst>
          </p:cNvPr>
          <p:cNvSpPr>
            <a:spLocks noGrp="1"/>
          </p:cNvSpPr>
          <p:nvPr>
            <p:ph type="title"/>
          </p:nvPr>
        </p:nvSpPr>
        <p:spPr>
          <a:xfrm>
            <a:off x="833002" y="448253"/>
            <a:ext cx="10520702" cy="1325563"/>
          </a:xfrm>
        </p:spPr>
        <p:txBody>
          <a:bodyPr>
            <a:normAutofit/>
          </a:bodyPr>
          <a:lstStyle/>
          <a:p>
            <a:r>
              <a:rPr lang="ru-RU"/>
              <a:t>ДНК – микрочип (биочип) </a:t>
            </a:r>
            <a:r>
              <a:rPr lang="en-US"/>
              <a:t>DNA-microarray</a:t>
            </a:r>
            <a:r>
              <a:rPr lang="ru-RU"/>
              <a:t> </a:t>
            </a:r>
            <a:endParaRPr lang="ru-RU" dirty="0"/>
          </a:p>
        </p:txBody>
      </p:sp>
      <p:sp>
        <p:nvSpPr>
          <p:cNvPr id="3" name="Объект 2">
            <a:extLst>
              <a:ext uri="{FF2B5EF4-FFF2-40B4-BE49-F238E27FC236}">
                <a16:creationId xmlns:a16="http://schemas.microsoft.com/office/drawing/2014/main" id="{3C9ABC45-E0D6-4026-BD47-0D70916AA526}"/>
              </a:ext>
            </a:extLst>
          </p:cNvPr>
          <p:cNvSpPr>
            <a:spLocks noGrp="1"/>
          </p:cNvSpPr>
          <p:nvPr>
            <p:ph idx="1"/>
          </p:nvPr>
        </p:nvSpPr>
        <p:spPr>
          <a:xfrm>
            <a:off x="838200" y="2191807"/>
            <a:ext cx="4936067" cy="3985155"/>
          </a:xfrm>
        </p:spPr>
        <p:txBody>
          <a:bodyPr>
            <a:normAutofit/>
          </a:bodyPr>
          <a:lstStyle/>
          <a:p>
            <a:r>
              <a:rPr lang="ru-RU" sz="1700"/>
              <a:t>ДНК–микрочип – это технология, используемая в молекулярной биологии и медицине. </a:t>
            </a:r>
          </a:p>
          <a:p>
            <a:r>
              <a:rPr lang="ru-RU" sz="1700"/>
              <a:t>ДНК-микрочип представляет собой множество небольших одноцепочечных молекул — ДНК-зондов, которые ковалентно пришиты к твёрдому основанию</a:t>
            </a:r>
          </a:p>
          <a:p>
            <a:r>
              <a:rPr lang="ru-RU" sz="1700"/>
              <a:t>Каждый такой зонд имеет строго определённую последовательность нуклеотидов и место на микрочипе.</a:t>
            </a:r>
          </a:p>
          <a:p>
            <a:r>
              <a:rPr lang="ru-RU" sz="1700"/>
              <a:t>На современных микрочипах можно полностью расположить целый геном, каждый известный ген которого будет являться зондом</a:t>
            </a:r>
          </a:p>
        </p:txBody>
      </p:sp>
      <p:pic>
        <p:nvPicPr>
          <p:cNvPr id="4" name="Рисунок 3">
            <a:extLst>
              <a:ext uri="{FF2B5EF4-FFF2-40B4-BE49-F238E27FC236}">
                <a16:creationId xmlns:a16="http://schemas.microsoft.com/office/drawing/2014/main" id="{ABF6A11B-A183-4FF0-9C76-596D0F94A506}"/>
              </a:ext>
            </a:extLst>
          </p:cNvPr>
          <p:cNvPicPr>
            <a:picLocks noChangeAspect="1"/>
          </p:cNvPicPr>
          <p:nvPr/>
        </p:nvPicPr>
        <p:blipFill>
          <a:blip r:embed="rId2"/>
          <a:stretch>
            <a:fillRect/>
          </a:stretch>
        </p:blipFill>
        <p:spPr>
          <a:xfrm>
            <a:off x="6893141" y="2191807"/>
            <a:ext cx="3985156" cy="3985156"/>
          </a:xfrm>
          <a:prstGeom prst="rect">
            <a:avLst/>
          </a:prstGeom>
        </p:spPr>
      </p:pic>
    </p:spTree>
    <p:extLst>
      <p:ext uri="{BB962C8B-B14F-4D97-AF65-F5344CB8AC3E}">
        <p14:creationId xmlns:p14="http://schemas.microsoft.com/office/powerpoint/2010/main" val="70799106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3BBB379-2D8A-4555-98E4-9D5044F0743B}"/>
              </a:ext>
            </a:extLst>
          </p:cNvPr>
          <p:cNvSpPr>
            <a:spLocks noGrp="1"/>
          </p:cNvSpPr>
          <p:nvPr>
            <p:ph type="title"/>
          </p:nvPr>
        </p:nvSpPr>
        <p:spPr/>
        <p:txBody>
          <a:bodyPr/>
          <a:lstStyle/>
          <a:p>
            <a:r>
              <a:rPr lang="ru-RU" dirty="0"/>
              <a:t>Ограничения</a:t>
            </a:r>
            <a:br>
              <a:rPr lang="ru-RU" dirty="0"/>
            </a:br>
            <a:endParaRPr lang="ru-RU" dirty="0"/>
          </a:p>
        </p:txBody>
      </p:sp>
      <p:sp>
        <p:nvSpPr>
          <p:cNvPr id="3" name="Прямоугольник 2">
            <a:extLst>
              <a:ext uri="{FF2B5EF4-FFF2-40B4-BE49-F238E27FC236}">
                <a16:creationId xmlns:a16="http://schemas.microsoft.com/office/drawing/2014/main" id="{06FA5A0E-88FC-4DF1-BC61-6B9609164326}"/>
              </a:ext>
            </a:extLst>
          </p:cNvPr>
          <p:cNvSpPr/>
          <p:nvPr/>
        </p:nvSpPr>
        <p:spPr>
          <a:xfrm>
            <a:off x="200025" y="1249978"/>
            <a:ext cx="11791950" cy="5078313"/>
          </a:xfrm>
          <a:prstGeom prst="rect">
            <a:avLst/>
          </a:prstGeom>
        </p:spPr>
        <p:txBody>
          <a:bodyPr wrap="square">
            <a:spAutoFit/>
          </a:bodyPr>
          <a:lstStyle/>
          <a:p>
            <a:r>
              <a:rPr lang="ru-RU" dirty="0"/>
              <a:t>Несмотря на достоинства ДНК-микрочипов, у них есть и ограничения в применении. </a:t>
            </a:r>
          </a:p>
          <a:p>
            <a:r>
              <a:rPr lang="ru-RU" dirty="0"/>
              <a:t>Предполагается, что интенсивность сигнала (свечения), зарегистрированная в конкретном сайте микрочипа, линейно зависит от количества ДНК, которое прошло гибридизацию, что не всегда так: из-за кинетики гибридизации уровень сигнала, полученный в данной точке, не является линейной функцией от концентрации данной ДНК в образце. Таким образом, точно оценивать количество ДНК в образце можно лишь в определённом диапазоне изначальных концентраций ДНК, которые всё же могут обеспечить линейную зависимость. Оценка относительно изначально больших или малых концентраций ДНК образца будет неточной.</a:t>
            </a:r>
          </a:p>
          <a:p>
            <a:endParaRPr lang="ru-RU" dirty="0"/>
          </a:p>
          <a:p>
            <a:r>
              <a:rPr lang="ru-RU" dirty="0"/>
              <a:t>В сложных геномах эукариот, особенно млекопитающих, встречается множество гомологичных генов, последовательности которых очень сходны, что накладывает дополнительные условия на дизайн зондов для микрочипов. Зонд, сконструированный для одного гена A, может также «поймать на себя» ещё и гены B, C, D, оказавшиеся гомологичными гену A, что исказит итоговую картину.</a:t>
            </a:r>
          </a:p>
          <a:p>
            <a:endParaRPr lang="ru-RU" dirty="0"/>
          </a:p>
          <a:p>
            <a:r>
              <a:rPr lang="ru-RU" dirty="0"/>
              <a:t>Ещё одно ограничение связано с объемом базы известных генов. Невозможен синтез зонда, соответствующего неизвестному гену, и никакие взаимодействия таких генов не могут быть обнаружены. Эта проблема особенно актуальна для прокариот, так как геномы даже близкородственных организмов могут значительно отличаться. Например, у вида бактерий </a:t>
            </a:r>
            <a:r>
              <a:rPr lang="ru-RU" dirty="0" err="1"/>
              <a:t>Aggregatibacter</a:t>
            </a:r>
            <a:r>
              <a:rPr lang="ru-RU" dirty="0"/>
              <a:t> </a:t>
            </a:r>
            <a:r>
              <a:rPr lang="ru-RU" dirty="0" err="1"/>
              <a:t>actinomycetemcomitans</a:t>
            </a:r>
            <a:r>
              <a:rPr lang="ru-RU" dirty="0"/>
              <a:t> геномы различных штаммов могут различаться на 20% генов и, следовательно, микрочипы, сконструированные под один штамм, не смогут обнаружить другой[2</a:t>
            </a:r>
          </a:p>
        </p:txBody>
      </p:sp>
    </p:spTree>
    <p:extLst>
      <p:ext uri="{BB962C8B-B14F-4D97-AF65-F5344CB8AC3E}">
        <p14:creationId xmlns:p14="http://schemas.microsoft.com/office/powerpoint/2010/main" val="28464297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F4184E7B-9B08-4EBD-87C6-BC9689D17ABD}"/>
              </a:ext>
            </a:extLst>
          </p:cNvPr>
          <p:cNvPicPr>
            <a:picLocks noChangeAspect="1"/>
          </p:cNvPicPr>
          <p:nvPr/>
        </p:nvPicPr>
        <p:blipFill rotWithShape="1">
          <a:blip r:embed="rId2">
            <a:alphaModFix amt="40000"/>
          </a:blip>
          <a:srcRect t="19791" b="23676"/>
          <a:stretch/>
        </p:blipFill>
        <p:spPr>
          <a:xfrm>
            <a:off x="20" y="10"/>
            <a:ext cx="12191979" cy="6857990"/>
          </a:xfrm>
          <a:prstGeom prst="rect">
            <a:avLst/>
          </a:prstGeom>
        </p:spPr>
      </p:pic>
      <p:sp>
        <p:nvSpPr>
          <p:cNvPr id="2" name="Заголовок 1">
            <a:extLst>
              <a:ext uri="{FF2B5EF4-FFF2-40B4-BE49-F238E27FC236}">
                <a16:creationId xmlns:a16="http://schemas.microsoft.com/office/drawing/2014/main" id="{B064FBD1-51A8-49AD-93CD-F371844449C8}"/>
              </a:ext>
            </a:extLst>
          </p:cNvPr>
          <p:cNvSpPr>
            <a:spLocks noGrp="1"/>
          </p:cNvSpPr>
          <p:nvPr>
            <p:ph type="title"/>
          </p:nvPr>
        </p:nvSpPr>
        <p:spPr>
          <a:xfrm>
            <a:off x="841249" y="941832"/>
            <a:ext cx="10506456" cy="2057400"/>
          </a:xfrm>
        </p:spPr>
        <p:txBody>
          <a:bodyPr anchor="b">
            <a:normAutofit/>
          </a:bodyPr>
          <a:lstStyle/>
          <a:p>
            <a:r>
              <a:rPr lang="ru-RU" sz="5000"/>
              <a:t>Предобработка данных эксперимента</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CCDB24E6-63BC-486E-A160-22072A529936}"/>
              </a:ext>
            </a:extLst>
          </p:cNvPr>
          <p:cNvSpPr>
            <a:spLocks noGrp="1"/>
          </p:cNvSpPr>
          <p:nvPr>
            <p:ph idx="1"/>
          </p:nvPr>
        </p:nvSpPr>
        <p:spPr>
          <a:xfrm>
            <a:off x="841248" y="3502152"/>
            <a:ext cx="10506456" cy="2670048"/>
          </a:xfrm>
        </p:spPr>
        <p:txBody>
          <a:bodyPr>
            <a:normAutofit/>
          </a:bodyPr>
          <a:lstStyle/>
          <a:p>
            <a:pPr marL="0" indent="0">
              <a:buNone/>
            </a:pPr>
            <a:r>
              <a:rPr lang="ru-RU" sz="2000"/>
              <a:t>Нейтрализация эффектов технической вариации и ошибки измерения производится на этапе предобработки ДНК-микрочипов.</a:t>
            </a:r>
          </a:p>
          <a:p>
            <a:pPr marL="0" indent="0">
              <a:buNone/>
            </a:pPr>
            <a:endParaRPr lang="ru-RU" sz="2000"/>
          </a:p>
          <a:p>
            <a:r>
              <a:rPr lang="ru-RU" sz="2000" b="1"/>
              <a:t>Фоновая поправка</a:t>
            </a:r>
          </a:p>
          <a:p>
            <a:r>
              <a:rPr lang="ru-RU" sz="2000" b="1"/>
              <a:t>Нормализация</a:t>
            </a:r>
          </a:p>
          <a:p>
            <a:r>
              <a:rPr lang="ru-RU" sz="2000" b="1"/>
              <a:t>Суммаризация</a:t>
            </a:r>
          </a:p>
          <a:p>
            <a:r>
              <a:rPr lang="ru-RU" sz="2000" b="1"/>
              <a:t>Контроль качества</a:t>
            </a:r>
          </a:p>
          <a:p>
            <a:endParaRPr lang="ru-RU" sz="2000"/>
          </a:p>
        </p:txBody>
      </p:sp>
    </p:spTree>
    <p:extLst>
      <p:ext uri="{BB962C8B-B14F-4D97-AF65-F5344CB8AC3E}">
        <p14:creationId xmlns:p14="http://schemas.microsoft.com/office/powerpoint/2010/main" val="416507816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58C0B0A-2A6E-4595-B25C-E07E88EC6C11}"/>
              </a:ext>
            </a:extLst>
          </p:cNvPr>
          <p:cNvSpPr>
            <a:spLocks noGrp="1"/>
          </p:cNvSpPr>
          <p:nvPr>
            <p:ph type="title"/>
          </p:nvPr>
        </p:nvSpPr>
        <p:spPr/>
        <p:txBody>
          <a:bodyPr/>
          <a:lstStyle/>
          <a:p>
            <a:r>
              <a:rPr lang="ru-RU" b="1" dirty="0"/>
              <a:t>Фоновая поправка и нормализация</a:t>
            </a:r>
            <a:br>
              <a:rPr lang="ru-RU" b="1" dirty="0"/>
            </a:br>
            <a:endParaRPr lang="ru-RU" dirty="0"/>
          </a:p>
        </p:txBody>
      </p:sp>
      <p:sp>
        <p:nvSpPr>
          <p:cNvPr id="3" name="Объект 2">
            <a:extLst>
              <a:ext uri="{FF2B5EF4-FFF2-40B4-BE49-F238E27FC236}">
                <a16:creationId xmlns:a16="http://schemas.microsoft.com/office/drawing/2014/main" id="{3674E813-A9E4-4618-8F5B-B438666E2F54}"/>
              </a:ext>
            </a:extLst>
          </p:cNvPr>
          <p:cNvSpPr>
            <a:spLocks noGrp="1"/>
          </p:cNvSpPr>
          <p:nvPr>
            <p:ph idx="1"/>
          </p:nvPr>
        </p:nvSpPr>
        <p:spPr>
          <a:xfrm>
            <a:off x="838200" y="1047565"/>
            <a:ext cx="10515600" cy="5548544"/>
          </a:xfrm>
        </p:spPr>
        <p:txBody>
          <a:bodyPr>
            <a:normAutofit/>
          </a:bodyPr>
          <a:lstStyle/>
          <a:p>
            <a:r>
              <a:rPr lang="ru-RU" b="1" dirty="0"/>
              <a:t>Фоновая поправка </a:t>
            </a:r>
            <a:r>
              <a:rPr lang="ru-RU" dirty="0"/>
              <a:t>—предварительный этап в анализе ДНК-микрочипов. Его необходимость связана с наличием таких мешающих факторов, как шум оптической системы распознавания и неспецифическая гибридизация.</a:t>
            </a:r>
          </a:p>
          <a:p>
            <a:r>
              <a:rPr lang="ru-RU" b="1" dirty="0"/>
              <a:t>Нормализация</a:t>
            </a:r>
            <a:r>
              <a:rPr lang="ru-RU" dirty="0"/>
              <a:t> - этап предобработки ДНК-микрочипов, позволяющий сделать несколько рассматриваемых в эксперименте чипов пригодными к сравнению между собой. </a:t>
            </a:r>
          </a:p>
          <a:p>
            <a:pPr marL="0" indent="0">
              <a:buNone/>
            </a:pPr>
            <a:r>
              <a:rPr lang="ru-RU" dirty="0"/>
              <a:t>Основная цель анализа на этом этапе - исключить влияние систематических небиологических различий между микрочипами. Источников таких различий множество: вариации эффективности обратной транскрипции, маркировки красителями, гибридизации, физические различия между чипами, небольшие различия в концентрации реагентов, вариация лабораторных условий.</a:t>
            </a:r>
          </a:p>
        </p:txBody>
      </p:sp>
    </p:spTree>
    <p:extLst>
      <p:ext uri="{BB962C8B-B14F-4D97-AF65-F5344CB8AC3E}">
        <p14:creationId xmlns:p14="http://schemas.microsoft.com/office/powerpoint/2010/main" val="18272571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424503B-61E5-4E5D-B880-9D200A90F2D3}"/>
              </a:ext>
            </a:extLst>
          </p:cNvPr>
          <p:cNvSpPr>
            <a:spLocks noGrp="1"/>
          </p:cNvSpPr>
          <p:nvPr>
            <p:ph type="title"/>
          </p:nvPr>
        </p:nvSpPr>
        <p:spPr/>
        <p:txBody>
          <a:bodyPr/>
          <a:lstStyle/>
          <a:p>
            <a:r>
              <a:rPr lang="ru-RU" b="1" dirty="0" err="1"/>
              <a:t>Суммаризация</a:t>
            </a:r>
            <a:endParaRPr lang="ru-RU" dirty="0"/>
          </a:p>
        </p:txBody>
      </p:sp>
      <p:sp>
        <p:nvSpPr>
          <p:cNvPr id="3" name="Объект 2">
            <a:extLst>
              <a:ext uri="{FF2B5EF4-FFF2-40B4-BE49-F238E27FC236}">
                <a16:creationId xmlns:a16="http://schemas.microsoft.com/office/drawing/2014/main" id="{99520361-1892-442F-A666-B5552B61D1F9}"/>
              </a:ext>
            </a:extLst>
          </p:cNvPr>
          <p:cNvSpPr>
            <a:spLocks noGrp="1"/>
          </p:cNvSpPr>
          <p:nvPr>
            <p:ph idx="1"/>
          </p:nvPr>
        </p:nvSpPr>
        <p:spPr>
          <a:xfrm>
            <a:off x="400050" y="1619250"/>
            <a:ext cx="4940493" cy="4577364"/>
          </a:xfrm>
        </p:spPr>
        <p:txBody>
          <a:bodyPr>
            <a:normAutofit fontScale="85000" lnSpcReduction="10000"/>
          </a:bodyPr>
          <a:lstStyle/>
          <a:p>
            <a:pPr algn="just"/>
            <a:r>
              <a:rPr lang="ru-RU" b="1" dirty="0" err="1"/>
              <a:t>Суммаризация</a:t>
            </a:r>
            <a:r>
              <a:rPr lang="ru-RU" dirty="0"/>
              <a:t> — этап предобработки при анализе ДНК-микрочипов, в ходе которого интенсивности флуоресценции проб, соответствующих одному гену, обобщаются в оценку его экспрессии.</a:t>
            </a:r>
          </a:p>
          <a:p>
            <a:pPr marL="0" indent="0" algn="just">
              <a:buNone/>
            </a:pPr>
            <a:r>
              <a:rPr lang="ru-RU" dirty="0"/>
              <a:t>Для обеспечения устойчивости оценки уровня экспрессии к каждому гену на микрочипе имеется несколько проб; их последовательности комплементарны разным участкам последовательности их гена.</a:t>
            </a:r>
          </a:p>
        </p:txBody>
      </p:sp>
      <p:pic>
        <p:nvPicPr>
          <p:cNvPr id="5122" name="Picture 2">
            <a:extLst>
              <a:ext uri="{FF2B5EF4-FFF2-40B4-BE49-F238E27FC236}">
                <a16:creationId xmlns:a16="http://schemas.microsoft.com/office/drawing/2014/main" id="{65632D35-431B-497F-BC71-30E1D872B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0543" y="2235199"/>
            <a:ext cx="6089457" cy="4445303"/>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518EE1D4-CAC1-41A0-8919-D161C2A1AB36}"/>
              </a:ext>
            </a:extLst>
          </p:cNvPr>
          <p:cNvSpPr/>
          <p:nvPr/>
        </p:nvSpPr>
        <p:spPr>
          <a:xfrm>
            <a:off x="5772150" y="1311869"/>
            <a:ext cx="6096000" cy="923330"/>
          </a:xfrm>
          <a:prstGeom prst="rect">
            <a:avLst/>
          </a:prstGeom>
        </p:spPr>
        <p:txBody>
          <a:bodyPr>
            <a:spAutoFit/>
          </a:bodyPr>
          <a:lstStyle/>
          <a:p>
            <a:r>
              <a:rPr lang="ru-RU" dirty="0"/>
              <a:t>Интенсивности флуоресценции проб к одному и тому же гену в логарифмической шкале, каждая линия — один микрочип.</a:t>
            </a:r>
          </a:p>
        </p:txBody>
      </p:sp>
    </p:spTree>
    <p:extLst>
      <p:ext uri="{BB962C8B-B14F-4D97-AF65-F5344CB8AC3E}">
        <p14:creationId xmlns:p14="http://schemas.microsoft.com/office/powerpoint/2010/main" val="1914754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00AB5F1-FDC7-4C19-A3DE-393D022C02C2}"/>
              </a:ext>
            </a:extLst>
          </p:cNvPr>
          <p:cNvSpPr>
            <a:spLocks noGrp="1"/>
          </p:cNvSpPr>
          <p:nvPr>
            <p:ph type="title"/>
          </p:nvPr>
        </p:nvSpPr>
        <p:spPr/>
        <p:txBody>
          <a:bodyPr>
            <a:normAutofit/>
          </a:bodyPr>
          <a:lstStyle/>
          <a:p>
            <a:r>
              <a:rPr lang="ru-RU" dirty="0"/>
              <a:t>Контроль качества в анализе ДНК-микрочипов</a:t>
            </a:r>
          </a:p>
        </p:txBody>
      </p:sp>
      <p:sp>
        <p:nvSpPr>
          <p:cNvPr id="3" name="Объект 2">
            <a:extLst>
              <a:ext uri="{FF2B5EF4-FFF2-40B4-BE49-F238E27FC236}">
                <a16:creationId xmlns:a16="http://schemas.microsoft.com/office/drawing/2014/main" id="{332B01CE-A953-413C-8F10-58E88528B0CD}"/>
              </a:ext>
            </a:extLst>
          </p:cNvPr>
          <p:cNvSpPr>
            <a:spLocks noGrp="1"/>
          </p:cNvSpPr>
          <p:nvPr>
            <p:ph idx="1"/>
          </p:nvPr>
        </p:nvSpPr>
        <p:spPr>
          <a:xfrm>
            <a:off x="838201" y="1825624"/>
            <a:ext cx="6534150" cy="4743851"/>
          </a:xfrm>
        </p:spPr>
        <p:txBody>
          <a:bodyPr>
            <a:normAutofit fontScale="92500" lnSpcReduction="20000"/>
          </a:bodyPr>
          <a:lstStyle/>
          <a:p>
            <a:pPr marL="0" indent="0" algn="just">
              <a:buNone/>
            </a:pPr>
            <a:r>
              <a:rPr lang="ru-RU" dirty="0"/>
              <a:t>Важным этапом анализа ДНК-микрочипов является контроль качества изображений, полученных при сканировании чипов. На изображениях чипов могут появляться различные "пятна" или неоднородности, вызванные, например, пылью или неравномерным распределением свечения. Такие "пятна" достаточно трудно разглядеть невооруженным глазом на микрочипе в силу большого разброса значений интенсивностей свечения проб. Их обнаружения можно добиться путем сравнения интенсивности свечения пробы с каким-нибудь контрольным значением или с помощью моделирования значений в некотором наборе микрочипов.</a:t>
            </a:r>
          </a:p>
        </p:txBody>
      </p:sp>
      <p:pic>
        <p:nvPicPr>
          <p:cNvPr id="6148" name="Picture 4">
            <a:extLst>
              <a:ext uri="{FF2B5EF4-FFF2-40B4-BE49-F238E27FC236}">
                <a16:creationId xmlns:a16="http://schemas.microsoft.com/office/drawing/2014/main" id="{E81F196C-C096-4C98-BACB-CC62F5C5A3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5225" y="1690688"/>
            <a:ext cx="4105275" cy="2314575"/>
          </a:xfrm>
          <a:prstGeom prst="rect">
            <a:avLst/>
          </a:prstGeom>
          <a:noFill/>
          <a:extLst>
            <a:ext uri="{909E8E84-426E-40DD-AFC4-6F175D3DCCD1}">
              <a14:hiddenFill xmlns:a14="http://schemas.microsoft.com/office/drawing/2010/main">
                <a:solidFill>
                  <a:srgbClr val="FFFFFF"/>
                </a:solidFill>
              </a14:hiddenFill>
            </a:ext>
          </a:extLst>
        </p:spPr>
      </p:pic>
      <p:sp>
        <p:nvSpPr>
          <p:cNvPr id="4" name="Прямоугольник 3">
            <a:extLst>
              <a:ext uri="{FF2B5EF4-FFF2-40B4-BE49-F238E27FC236}">
                <a16:creationId xmlns:a16="http://schemas.microsoft.com/office/drawing/2014/main" id="{78E18855-6EE1-4426-85F3-00E41CBEDA3B}"/>
              </a:ext>
            </a:extLst>
          </p:cNvPr>
          <p:cNvSpPr/>
          <p:nvPr/>
        </p:nvSpPr>
        <p:spPr>
          <a:xfrm>
            <a:off x="7762875" y="4244182"/>
            <a:ext cx="4295775" cy="1477328"/>
          </a:xfrm>
          <a:prstGeom prst="rect">
            <a:avLst/>
          </a:prstGeom>
        </p:spPr>
        <p:txBody>
          <a:bodyPr wrap="square">
            <a:spAutoFit/>
          </a:bodyPr>
          <a:lstStyle/>
          <a:p>
            <a:r>
              <a:rPr lang="ru-RU" b="0" i="0" dirty="0">
                <a:solidFill>
                  <a:srgbClr val="000000"/>
                </a:solidFill>
                <a:effectLst/>
                <a:latin typeface="Arial" panose="020B0604020202020204" pitchFamily="34" charset="0"/>
              </a:rPr>
              <a:t>Примеры трех видов дефектов на изображении чипа. На чипе A: сплошная линия — компактный дефект, пунктир — диффузный. На чипе B: сильный дефект.</a:t>
            </a:r>
            <a:endParaRPr lang="ru-RU" dirty="0"/>
          </a:p>
        </p:txBody>
      </p:sp>
    </p:spTree>
    <p:extLst>
      <p:ext uri="{BB962C8B-B14F-4D97-AF65-F5344CB8AC3E}">
        <p14:creationId xmlns:p14="http://schemas.microsoft.com/office/powerpoint/2010/main" val="26324123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Рисунок 4">
            <a:extLst>
              <a:ext uri="{FF2B5EF4-FFF2-40B4-BE49-F238E27FC236}">
                <a16:creationId xmlns:a16="http://schemas.microsoft.com/office/drawing/2014/main" id="{ABEA2C72-B511-4C56-B0A9-6D2F70652D43}"/>
              </a:ext>
            </a:extLst>
          </p:cNvPr>
          <p:cNvPicPr>
            <a:picLocks noChangeAspect="1"/>
          </p:cNvPicPr>
          <p:nvPr/>
        </p:nvPicPr>
        <p:blipFill rotWithShape="1">
          <a:blip r:embed="rId2">
            <a:alphaModFix amt="40000"/>
          </a:blip>
          <a:srcRect t="25299" r="-1" b="20982"/>
          <a:stretch/>
        </p:blipFill>
        <p:spPr>
          <a:xfrm>
            <a:off x="20" y="10"/>
            <a:ext cx="12191979" cy="6857990"/>
          </a:xfrm>
          <a:prstGeom prst="rect">
            <a:avLst/>
          </a:prstGeom>
        </p:spPr>
      </p:pic>
      <p:sp>
        <p:nvSpPr>
          <p:cNvPr id="2" name="Заголовок 1">
            <a:extLst>
              <a:ext uri="{FF2B5EF4-FFF2-40B4-BE49-F238E27FC236}">
                <a16:creationId xmlns:a16="http://schemas.microsoft.com/office/drawing/2014/main" id="{86167A4E-50A9-4DAE-994C-D359DB295724}"/>
              </a:ext>
            </a:extLst>
          </p:cNvPr>
          <p:cNvSpPr>
            <a:spLocks noGrp="1"/>
          </p:cNvSpPr>
          <p:nvPr>
            <p:ph type="title"/>
          </p:nvPr>
        </p:nvSpPr>
        <p:spPr>
          <a:xfrm>
            <a:off x="841249" y="941832"/>
            <a:ext cx="10506456" cy="2057400"/>
          </a:xfrm>
        </p:spPr>
        <p:txBody>
          <a:bodyPr anchor="b">
            <a:normAutofit/>
          </a:bodyPr>
          <a:lstStyle/>
          <a:p>
            <a:r>
              <a:rPr lang="ru-RU" sz="5000"/>
              <a:t>Основной этап статистической обработки</a:t>
            </a:r>
          </a:p>
        </p:txBody>
      </p:sp>
      <p:sp>
        <p:nvSpPr>
          <p:cNvPr id="19" name="Rectangle 1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Объект 2">
            <a:extLst>
              <a:ext uri="{FF2B5EF4-FFF2-40B4-BE49-F238E27FC236}">
                <a16:creationId xmlns:a16="http://schemas.microsoft.com/office/drawing/2014/main" id="{CE925C5F-0D94-462E-B9E0-B5ED6C7C2999}"/>
              </a:ext>
            </a:extLst>
          </p:cNvPr>
          <p:cNvSpPr>
            <a:spLocks noGrp="1"/>
          </p:cNvSpPr>
          <p:nvPr>
            <p:ph idx="1"/>
          </p:nvPr>
        </p:nvSpPr>
        <p:spPr>
          <a:xfrm>
            <a:off x="841248" y="3502152"/>
            <a:ext cx="10506456" cy="2670048"/>
          </a:xfrm>
        </p:spPr>
        <p:txBody>
          <a:bodyPr>
            <a:normAutofit/>
          </a:bodyPr>
          <a:lstStyle/>
          <a:p>
            <a:r>
              <a:rPr lang="ru-RU" sz="2000"/>
              <a:t>Кластеризация</a:t>
            </a:r>
          </a:p>
          <a:p>
            <a:r>
              <a:rPr lang="ru-RU" sz="2000"/>
              <a:t>Классификация</a:t>
            </a:r>
          </a:p>
          <a:p>
            <a:r>
              <a:rPr lang="ru-RU" sz="2000"/>
              <a:t>Множественная проверка гипотез</a:t>
            </a:r>
          </a:p>
          <a:p>
            <a:r>
              <a:rPr lang="ru-RU" sz="2000"/>
              <a:t>Методы машинного обучения</a:t>
            </a:r>
          </a:p>
        </p:txBody>
      </p:sp>
    </p:spTree>
    <p:extLst>
      <p:ext uri="{BB962C8B-B14F-4D97-AF65-F5344CB8AC3E}">
        <p14:creationId xmlns:p14="http://schemas.microsoft.com/office/powerpoint/2010/main" val="3730511065"/>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279429-A260-45FF-A3D7-C9F4DDB922DD}"/>
              </a:ext>
            </a:extLst>
          </p:cNvPr>
          <p:cNvSpPr>
            <a:spLocks noGrp="1"/>
          </p:cNvSpPr>
          <p:nvPr>
            <p:ph type="title"/>
          </p:nvPr>
        </p:nvSpPr>
        <p:spPr/>
        <p:txBody>
          <a:bodyPr>
            <a:normAutofit fontScale="90000"/>
          </a:bodyPr>
          <a:lstStyle/>
          <a:p>
            <a:r>
              <a:rPr lang="ru-RU" dirty="0"/>
              <a:t>Применение методов кластеризации и классификации для анализа данных по экспрессии генов </a:t>
            </a:r>
          </a:p>
        </p:txBody>
      </p:sp>
      <p:sp>
        <p:nvSpPr>
          <p:cNvPr id="3" name="Объект 2">
            <a:extLst>
              <a:ext uri="{FF2B5EF4-FFF2-40B4-BE49-F238E27FC236}">
                <a16:creationId xmlns:a16="http://schemas.microsoft.com/office/drawing/2014/main" id="{C3127D68-27A8-4971-B9A3-4844ADE5D14E}"/>
              </a:ext>
            </a:extLst>
          </p:cNvPr>
          <p:cNvSpPr>
            <a:spLocks noGrp="1"/>
          </p:cNvSpPr>
          <p:nvPr>
            <p:ph idx="1"/>
          </p:nvPr>
        </p:nvSpPr>
        <p:spPr/>
        <p:txBody>
          <a:bodyPr/>
          <a:lstStyle/>
          <a:p>
            <a:r>
              <a:rPr lang="ru-RU" dirty="0"/>
              <a:t>Кластеризация</a:t>
            </a:r>
          </a:p>
          <a:p>
            <a:pPr marL="0" indent="0">
              <a:buNone/>
            </a:pPr>
            <a:r>
              <a:rPr lang="ru-RU" dirty="0">
                <a:solidFill>
                  <a:srgbClr val="FF0000"/>
                </a:solidFill>
              </a:rPr>
              <a:t>Утверждение: </a:t>
            </a:r>
            <a:r>
              <a:rPr lang="ru-RU" dirty="0"/>
              <a:t>Группы генов выполняющие схожие функции имеют схожие профили экспрессии. </a:t>
            </a:r>
          </a:p>
          <a:p>
            <a:pPr marL="0" indent="0">
              <a:buNone/>
            </a:pPr>
            <a:r>
              <a:rPr lang="ru-RU" dirty="0">
                <a:solidFill>
                  <a:srgbClr val="FF0000"/>
                </a:solidFill>
              </a:rPr>
              <a:t>Задача: </a:t>
            </a:r>
            <a:r>
              <a:rPr lang="ru-RU" dirty="0"/>
              <a:t>Поиск функциональных групп генов. </a:t>
            </a:r>
          </a:p>
          <a:p>
            <a:pPr marL="0" indent="0">
              <a:buNone/>
            </a:pPr>
            <a:r>
              <a:rPr lang="ru-RU" dirty="0">
                <a:solidFill>
                  <a:srgbClr val="FF0000"/>
                </a:solidFill>
              </a:rPr>
              <a:t>Методы:</a:t>
            </a:r>
            <a:r>
              <a:rPr lang="ru-RU" dirty="0"/>
              <a:t> </a:t>
            </a:r>
          </a:p>
          <a:p>
            <a:pPr marL="0" indent="0">
              <a:buNone/>
            </a:pPr>
            <a:r>
              <a:rPr lang="ru-RU" dirty="0"/>
              <a:t>- Иерархическая кластеризация </a:t>
            </a:r>
          </a:p>
          <a:p>
            <a:pPr marL="0" indent="0">
              <a:buNone/>
            </a:pPr>
            <a:r>
              <a:rPr lang="ru-RU" dirty="0"/>
              <a:t>-Метод k-средних </a:t>
            </a:r>
          </a:p>
          <a:p>
            <a:pPr marL="0" indent="0">
              <a:buNone/>
            </a:pPr>
            <a:r>
              <a:rPr lang="ru-RU" dirty="0"/>
              <a:t>- др.</a:t>
            </a:r>
          </a:p>
        </p:txBody>
      </p:sp>
    </p:spTree>
    <p:extLst>
      <p:ext uri="{BB962C8B-B14F-4D97-AF65-F5344CB8AC3E}">
        <p14:creationId xmlns:p14="http://schemas.microsoft.com/office/powerpoint/2010/main" val="2496260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F279429-A260-45FF-A3D7-C9F4DDB922DD}"/>
              </a:ext>
            </a:extLst>
          </p:cNvPr>
          <p:cNvSpPr>
            <a:spLocks noGrp="1"/>
          </p:cNvSpPr>
          <p:nvPr>
            <p:ph type="title"/>
          </p:nvPr>
        </p:nvSpPr>
        <p:spPr/>
        <p:txBody>
          <a:bodyPr>
            <a:normAutofit fontScale="90000"/>
          </a:bodyPr>
          <a:lstStyle/>
          <a:p>
            <a:r>
              <a:rPr lang="ru-RU" dirty="0"/>
              <a:t>Применение методов кластеризации и классификации для анализа данных по экспрессии генов </a:t>
            </a:r>
          </a:p>
        </p:txBody>
      </p:sp>
      <p:sp>
        <p:nvSpPr>
          <p:cNvPr id="3" name="Объект 2">
            <a:extLst>
              <a:ext uri="{FF2B5EF4-FFF2-40B4-BE49-F238E27FC236}">
                <a16:creationId xmlns:a16="http://schemas.microsoft.com/office/drawing/2014/main" id="{C3127D68-27A8-4971-B9A3-4844ADE5D14E}"/>
              </a:ext>
            </a:extLst>
          </p:cNvPr>
          <p:cNvSpPr>
            <a:spLocks noGrp="1"/>
          </p:cNvSpPr>
          <p:nvPr>
            <p:ph idx="1"/>
          </p:nvPr>
        </p:nvSpPr>
        <p:spPr/>
        <p:txBody>
          <a:bodyPr/>
          <a:lstStyle/>
          <a:p>
            <a:r>
              <a:rPr lang="ru-RU" dirty="0"/>
              <a:t>Классификация </a:t>
            </a:r>
          </a:p>
          <a:p>
            <a:pPr marL="0" indent="0">
              <a:buNone/>
            </a:pPr>
            <a:r>
              <a:rPr lang="ru-RU" dirty="0">
                <a:solidFill>
                  <a:srgbClr val="FF0000"/>
                </a:solidFill>
              </a:rPr>
              <a:t>Утверждение:</a:t>
            </a:r>
            <a:r>
              <a:rPr lang="ru-RU" dirty="0"/>
              <a:t> Клетка может находится в разных </a:t>
            </a:r>
            <a:r>
              <a:rPr lang="ru-RU" dirty="0" err="1"/>
              <a:t>состояних</a:t>
            </a:r>
            <a:r>
              <a:rPr lang="ru-RU" dirty="0"/>
              <a:t> (здоровая/раковая), различающихся уровнями экспрессии генов.</a:t>
            </a:r>
          </a:p>
          <a:p>
            <a:pPr marL="0" indent="0">
              <a:buNone/>
            </a:pPr>
            <a:r>
              <a:rPr lang="ru-RU" dirty="0">
                <a:solidFill>
                  <a:srgbClr val="FF0000"/>
                </a:solidFill>
              </a:rPr>
              <a:t>Задача:</a:t>
            </a:r>
            <a:r>
              <a:rPr lang="ru-RU" dirty="0"/>
              <a:t> Определения состояния клетки на основе данных о профилях экспрессии генов. </a:t>
            </a:r>
          </a:p>
          <a:p>
            <a:pPr marL="0" indent="0">
              <a:buNone/>
            </a:pPr>
            <a:r>
              <a:rPr lang="ru-RU" dirty="0">
                <a:solidFill>
                  <a:srgbClr val="FF0000"/>
                </a:solidFill>
              </a:rPr>
              <a:t>Методы:</a:t>
            </a:r>
            <a:r>
              <a:rPr lang="ru-RU" dirty="0"/>
              <a:t> - Наивный Байесовский классификатор </a:t>
            </a:r>
          </a:p>
          <a:p>
            <a:pPr marL="0" indent="0">
              <a:buNone/>
            </a:pPr>
            <a:r>
              <a:rPr lang="ru-RU" dirty="0"/>
              <a:t>-Деревья решений </a:t>
            </a:r>
          </a:p>
          <a:p>
            <a:pPr marL="0" indent="0">
              <a:buNone/>
            </a:pPr>
            <a:r>
              <a:rPr lang="ru-RU" dirty="0"/>
              <a:t>- Нейронные сети </a:t>
            </a:r>
          </a:p>
          <a:p>
            <a:pPr marL="0" indent="0">
              <a:buNone/>
            </a:pPr>
            <a:r>
              <a:rPr lang="ru-RU" dirty="0"/>
              <a:t>-Метод опорных векторов</a:t>
            </a:r>
          </a:p>
        </p:txBody>
      </p:sp>
    </p:spTree>
    <p:extLst>
      <p:ext uri="{BB962C8B-B14F-4D97-AF65-F5344CB8AC3E}">
        <p14:creationId xmlns:p14="http://schemas.microsoft.com/office/powerpoint/2010/main" val="1624712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FB7E1D7-2F15-4C4E-834B-F22F61FE9EFB}"/>
              </a:ext>
            </a:extLst>
          </p:cNvPr>
          <p:cNvSpPr>
            <a:spLocks noGrp="1"/>
          </p:cNvSpPr>
          <p:nvPr>
            <p:ph type="title"/>
          </p:nvPr>
        </p:nvSpPr>
        <p:spPr>
          <a:xfrm>
            <a:off x="838200" y="365125"/>
            <a:ext cx="7620000" cy="1325563"/>
          </a:xfrm>
        </p:spPr>
        <p:txBody>
          <a:bodyPr/>
          <a:lstStyle/>
          <a:p>
            <a:r>
              <a:rPr lang="ru-RU" dirty="0"/>
              <a:t>Кластеризация и классификация</a:t>
            </a:r>
          </a:p>
        </p:txBody>
      </p:sp>
      <p:sp>
        <p:nvSpPr>
          <p:cNvPr id="3" name="Объект 2">
            <a:extLst>
              <a:ext uri="{FF2B5EF4-FFF2-40B4-BE49-F238E27FC236}">
                <a16:creationId xmlns:a16="http://schemas.microsoft.com/office/drawing/2014/main" id="{938EE5CA-6BF6-43CA-BA33-AF262AD7C975}"/>
              </a:ext>
            </a:extLst>
          </p:cNvPr>
          <p:cNvSpPr>
            <a:spLocks noGrp="1"/>
          </p:cNvSpPr>
          <p:nvPr>
            <p:ph idx="1"/>
          </p:nvPr>
        </p:nvSpPr>
        <p:spPr>
          <a:xfrm>
            <a:off x="838200" y="1825625"/>
            <a:ext cx="7115175" cy="4351338"/>
          </a:xfrm>
        </p:spPr>
        <p:txBody>
          <a:bodyPr>
            <a:normAutofit fontScale="77500" lnSpcReduction="20000"/>
          </a:bodyPr>
          <a:lstStyle/>
          <a:p>
            <a:pPr marL="0" indent="0">
              <a:buNone/>
            </a:pPr>
            <a:r>
              <a:rPr lang="ru-RU" dirty="0"/>
              <a:t>Объекты характеризуются одним или несколькими признаками </a:t>
            </a:r>
          </a:p>
          <a:p>
            <a:pPr marL="0" indent="0">
              <a:buNone/>
            </a:pPr>
            <a:r>
              <a:rPr lang="ru-RU" dirty="0"/>
              <a:t>• Классификация </a:t>
            </a:r>
          </a:p>
          <a:p>
            <a:pPr marL="0" indent="0">
              <a:buNone/>
            </a:pPr>
            <a:r>
              <a:rPr lang="ru-RU" dirty="0"/>
              <a:t>- Для некоторых объектов известны их метки. </a:t>
            </a:r>
          </a:p>
          <a:p>
            <a:pPr marL="0" indent="0">
              <a:buNone/>
            </a:pPr>
            <a:r>
              <a:rPr lang="ru-RU" dirty="0"/>
              <a:t>- Задача найти правило, позволяющее присвоить метки остальным объектам. </a:t>
            </a:r>
          </a:p>
          <a:p>
            <a:pPr marL="0" indent="0">
              <a:buNone/>
            </a:pPr>
            <a:r>
              <a:rPr lang="ru-RU" dirty="0"/>
              <a:t>- Обучение с учителем (</a:t>
            </a:r>
            <a:r>
              <a:rPr lang="ru-RU" dirty="0" err="1"/>
              <a:t>supervise</a:t>
            </a:r>
            <a:r>
              <a:rPr lang="ru-RU" dirty="0"/>
              <a:t> </a:t>
            </a:r>
            <a:r>
              <a:rPr lang="ru-RU" dirty="0" err="1"/>
              <a:t>learning</a:t>
            </a:r>
            <a:r>
              <a:rPr lang="ru-RU" dirty="0"/>
              <a:t>). </a:t>
            </a:r>
          </a:p>
          <a:p>
            <a:pPr marL="0" indent="0">
              <a:buNone/>
            </a:pPr>
            <a:r>
              <a:rPr lang="ru-RU" dirty="0"/>
              <a:t>• Кластеризация </a:t>
            </a:r>
          </a:p>
          <a:p>
            <a:pPr marL="0" indent="0">
              <a:buNone/>
            </a:pPr>
            <a:r>
              <a:rPr lang="ru-RU" dirty="0"/>
              <a:t>- Метки объектов неизвестны. </a:t>
            </a:r>
          </a:p>
          <a:p>
            <a:pPr marL="0" indent="0">
              <a:buNone/>
            </a:pPr>
            <a:r>
              <a:rPr lang="ru-RU" dirty="0"/>
              <a:t>- Задача объединить объекты в группы (кластеры), на основании их схожести (расстояния между объектами). </a:t>
            </a:r>
          </a:p>
          <a:p>
            <a:pPr marL="0" indent="0">
              <a:buNone/>
            </a:pPr>
            <a:r>
              <a:rPr lang="ru-RU" dirty="0"/>
              <a:t>- Обучение без учителя (</a:t>
            </a:r>
            <a:r>
              <a:rPr lang="ru-RU" dirty="0" err="1"/>
              <a:t>unsupervise</a:t>
            </a:r>
            <a:r>
              <a:rPr lang="ru-RU" dirty="0"/>
              <a:t> </a:t>
            </a:r>
            <a:r>
              <a:rPr lang="ru-RU" dirty="0" err="1"/>
              <a:t>learning</a:t>
            </a:r>
            <a:r>
              <a:rPr lang="ru-RU" dirty="0"/>
              <a:t>).</a:t>
            </a:r>
          </a:p>
        </p:txBody>
      </p:sp>
      <p:pic>
        <p:nvPicPr>
          <p:cNvPr id="4" name="Рисунок 3">
            <a:extLst>
              <a:ext uri="{FF2B5EF4-FFF2-40B4-BE49-F238E27FC236}">
                <a16:creationId xmlns:a16="http://schemas.microsoft.com/office/drawing/2014/main" id="{F1C77C9D-A2E4-4386-966D-17D6BF999E8B}"/>
              </a:ext>
            </a:extLst>
          </p:cNvPr>
          <p:cNvPicPr>
            <a:picLocks noChangeAspect="1"/>
          </p:cNvPicPr>
          <p:nvPr/>
        </p:nvPicPr>
        <p:blipFill>
          <a:blip r:embed="rId2"/>
          <a:stretch>
            <a:fillRect/>
          </a:stretch>
        </p:blipFill>
        <p:spPr>
          <a:xfrm>
            <a:off x="8343900" y="365125"/>
            <a:ext cx="3086100" cy="5715000"/>
          </a:xfrm>
          <a:prstGeom prst="rect">
            <a:avLst/>
          </a:prstGeom>
        </p:spPr>
      </p:pic>
    </p:spTree>
    <p:extLst>
      <p:ext uri="{BB962C8B-B14F-4D97-AF65-F5344CB8AC3E}">
        <p14:creationId xmlns:p14="http://schemas.microsoft.com/office/powerpoint/2010/main" val="774027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F969379-1497-475F-B675-49D0841E13AD}"/>
              </a:ext>
            </a:extLst>
          </p:cNvPr>
          <p:cNvSpPr>
            <a:spLocks noGrp="1"/>
          </p:cNvSpPr>
          <p:nvPr>
            <p:ph type="title"/>
          </p:nvPr>
        </p:nvSpPr>
        <p:spPr/>
        <p:txBody>
          <a:bodyPr/>
          <a:lstStyle/>
          <a:p>
            <a:r>
              <a:rPr lang="ru-RU" dirty="0"/>
              <a:t>Алгоритмы кластеризации</a:t>
            </a:r>
          </a:p>
        </p:txBody>
      </p:sp>
      <p:sp>
        <p:nvSpPr>
          <p:cNvPr id="3" name="Объект 2">
            <a:extLst>
              <a:ext uri="{FF2B5EF4-FFF2-40B4-BE49-F238E27FC236}">
                <a16:creationId xmlns:a16="http://schemas.microsoft.com/office/drawing/2014/main" id="{024DCA15-7503-412A-BE62-5569590AB5DC}"/>
              </a:ext>
            </a:extLst>
          </p:cNvPr>
          <p:cNvSpPr>
            <a:spLocks noGrp="1"/>
          </p:cNvSpPr>
          <p:nvPr>
            <p:ph idx="1"/>
          </p:nvPr>
        </p:nvSpPr>
        <p:spPr/>
        <p:txBody>
          <a:bodyPr/>
          <a:lstStyle/>
          <a:p>
            <a:r>
              <a:rPr lang="ru-RU" dirty="0"/>
              <a:t>Разделяющие </a:t>
            </a:r>
          </a:p>
          <a:p>
            <a:pPr marL="0" indent="0">
              <a:buNone/>
            </a:pPr>
            <a:r>
              <a:rPr lang="ru-RU" dirty="0"/>
              <a:t>Делят все объекты на непересекающиеся множества (кластеры), при этом каждый объект принадлежит только одному кластеру. </a:t>
            </a:r>
          </a:p>
          <a:p>
            <a:pPr marL="0" indent="0">
              <a:buNone/>
            </a:pPr>
            <a:r>
              <a:rPr lang="ru-RU" dirty="0"/>
              <a:t>• Объединяющие </a:t>
            </a:r>
          </a:p>
          <a:p>
            <a:pPr marL="0" indent="0">
              <a:buNone/>
            </a:pPr>
            <a:r>
              <a:rPr lang="ru-RU" dirty="0"/>
              <a:t>Итеративно объединяют объекты в кластеры, и далее сами кластеры между собой. Построенные вложенные множества объектов образуют иерархию. </a:t>
            </a:r>
          </a:p>
        </p:txBody>
      </p:sp>
    </p:spTree>
    <p:extLst>
      <p:ext uri="{BB962C8B-B14F-4D97-AF65-F5344CB8AC3E}">
        <p14:creationId xmlns:p14="http://schemas.microsoft.com/office/powerpoint/2010/main" val="3875159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Рисунок 3">
            <a:extLst>
              <a:ext uri="{FF2B5EF4-FFF2-40B4-BE49-F238E27FC236}">
                <a16:creationId xmlns:a16="http://schemas.microsoft.com/office/drawing/2014/main" id="{D64BE96F-4938-4849-8983-E09788CCEE35}"/>
              </a:ext>
            </a:extLst>
          </p:cNvPr>
          <p:cNvPicPr>
            <a:picLocks noChangeAspect="1"/>
          </p:cNvPicPr>
          <p:nvPr/>
        </p:nvPicPr>
        <p:blipFill rotWithShape="1">
          <a:blip r:embed="rId2"/>
          <a:srcRect t="9091" r="9091"/>
          <a:stretch/>
        </p:blipFill>
        <p:spPr>
          <a:xfrm>
            <a:off x="20" y="10"/>
            <a:ext cx="12191981" cy="6857990"/>
          </a:xfrm>
          <a:prstGeom prst="rect">
            <a:avLst/>
          </a:prstGeom>
        </p:spPr>
      </p:pic>
      <p:sp>
        <p:nvSpPr>
          <p:cNvPr id="43" name="Rectangle 4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Заголовок 1">
            <a:extLst>
              <a:ext uri="{FF2B5EF4-FFF2-40B4-BE49-F238E27FC236}">
                <a16:creationId xmlns:a16="http://schemas.microsoft.com/office/drawing/2014/main" id="{5C079638-D019-4170-B45A-8C4817590E90}"/>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Центральная догма молекулярной биологии</a:t>
            </a:r>
          </a:p>
        </p:txBody>
      </p:sp>
      <p:sp>
        <p:nvSpPr>
          <p:cNvPr id="45" name="Rectangle: Rounded Corners 4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86393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D454D1-122B-4D18-8975-3DEDE7FD0186}"/>
              </a:ext>
            </a:extLst>
          </p:cNvPr>
          <p:cNvSpPr>
            <a:spLocks noGrp="1"/>
          </p:cNvSpPr>
          <p:nvPr>
            <p:ph type="title"/>
          </p:nvPr>
        </p:nvSpPr>
        <p:spPr>
          <a:xfrm>
            <a:off x="838200" y="365125"/>
            <a:ext cx="6095999" cy="1325563"/>
          </a:xfrm>
        </p:spPr>
        <p:txBody>
          <a:bodyPr/>
          <a:lstStyle/>
          <a:p>
            <a:r>
              <a:rPr lang="ru-RU" dirty="0"/>
              <a:t>Иерархическая кластеризация</a:t>
            </a:r>
          </a:p>
        </p:txBody>
      </p:sp>
      <p:sp>
        <p:nvSpPr>
          <p:cNvPr id="3" name="Объект 2">
            <a:extLst>
              <a:ext uri="{FF2B5EF4-FFF2-40B4-BE49-F238E27FC236}">
                <a16:creationId xmlns:a16="http://schemas.microsoft.com/office/drawing/2014/main" id="{431094F3-037D-4166-806E-4850ED6A9718}"/>
              </a:ext>
            </a:extLst>
          </p:cNvPr>
          <p:cNvSpPr>
            <a:spLocks noGrp="1"/>
          </p:cNvSpPr>
          <p:nvPr>
            <p:ph idx="1"/>
          </p:nvPr>
        </p:nvSpPr>
        <p:spPr>
          <a:xfrm>
            <a:off x="838200" y="1825625"/>
            <a:ext cx="6095999" cy="4351338"/>
          </a:xfrm>
        </p:spPr>
        <p:txBody>
          <a:bodyPr/>
          <a:lstStyle/>
          <a:p>
            <a:r>
              <a:rPr lang="ru-RU" dirty="0"/>
              <a:t>Инициализация: </a:t>
            </a:r>
          </a:p>
          <a:p>
            <a:pPr marL="0" indent="0">
              <a:buNone/>
            </a:pPr>
            <a:r>
              <a:rPr lang="ru-RU" dirty="0"/>
              <a:t>- Каждый объект назначается отдельным кластером. </a:t>
            </a:r>
          </a:p>
          <a:p>
            <a:r>
              <a:rPr lang="ru-RU" dirty="0"/>
              <a:t>Итерации: </a:t>
            </a:r>
          </a:p>
          <a:p>
            <a:pPr>
              <a:buFontTx/>
              <a:buChar char="-"/>
            </a:pPr>
            <a:r>
              <a:rPr lang="ru-RU" dirty="0"/>
              <a:t>Найти два кластера с наименьшим расстоянием между ними. </a:t>
            </a:r>
          </a:p>
          <a:p>
            <a:pPr marL="0" indent="0">
              <a:buNone/>
            </a:pPr>
            <a:r>
              <a:rPr lang="ru-RU" dirty="0"/>
              <a:t>- Объединить два найденных кластера в новый кластер.</a:t>
            </a:r>
          </a:p>
        </p:txBody>
      </p:sp>
      <p:pic>
        <p:nvPicPr>
          <p:cNvPr id="4" name="Рисунок 3">
            <a:extLst>
              <a:ext uri="{FF2B5EF4-FFF2-40B4-BE49-F238E27FC236}">
                <a16:creationId xmlns:a16="http://schemas.microsoft.com/office/drawing/2014/main" id="{7BB55E76-9B1D-4DBB-AFC1-6F7EFE04C819}"/>
              </a:ext>
            </a:extLst>
          </p:cNvPr>
          <p:cNvPicPr>
            <a:picLocks noChangeAspect="1"/>
          </p:cNvPicPr>
          <p:nvPr/>
        </p:nvPicPr>
        <p:blipFill>
          <a:blip r:embed="rId2"/>
          <a:stretch>
            <a:fillRect/>
          </a:stretch>
        </p:blipFill>
        <p:spPr>
          <a:xfrm>
            <a:off x="7062787" y="365125"/>
            <a:ext cx="4162425" cy="5676900"/>
          </a:xfrm>
          <a:prstGeom prst="rect">
            <a:avLst/>
          </a:prstGeom>
        </p:spPr>
      </p:pic>
    </p:spTree>
    <p:extLst>
      <p:ext uri="{BB962C8B-B14F-4D97-AF65-F5344CB8AC3E}">
        <p14:creationId xmlns:p14="http://schemas.microsoft.com/office/powerpoint/2010/main" val="2658144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CED27-D43D-4636-8E6E-9535DE7E1466}"/>
              </a:ext>
            </a:extLst>
          </p:cNvPr>
          <p:cNvSpPr>
            <a:spLocks noGrp="1"/>
          </p:cNvSpPr>
          <p:nvPr>
            <p:ph type="title"/>
          </p:nvPr>
        </p:nvSpPr>
        <p:spPr>
          <a:xfrm>
            <a:off x="838200" y="155576"/>
            <a:ext cx="10515600" cy="711200"/>
          </a:xfrm>
        </p:spPr>
        <p:txBody>
          <a:bodyPr>
            <a:normAutofit fontScale="90000"/>
          </a:bodyPr>
          <a:lstStyle/>
          <a:p>
            <a:r>
              <a:rPr lang="ru-RU" dirty="0"/>
              <a:t>Методы задания расстояния между кластерами</a:t>
            </a:r>
          </a:p>
        </p:txBody>
      </p:sp>
      <p:pic>
        <p:nvPicPr>
          <p:cNvPr id="4" name="Рисунок 3">
            <a:extLst>
              <a:ext uri="{FF2B5EF4-FFF2-40B4-BE49-F238E27FC236}">
                <a16:creationId xmlns:a16="http://schemas.microsoft.com/office/drawing/2014/main" id="{35D55930-8F2C-4023-B77E-B24203B71AB8}"/>
              </a:ext>
            </a:extLst>
          </p:cNvPr>
          <p:cNvPicPr>
            <a:picLocks noChangeAspect="1"/>
          </p:cNvPicPr>
          <p:nvPr/>
        </p:nvPicPr>
        <p:blipFill>
          <a:blip r:embed="rId2"/>
          <a:stretch>
            <a:fillRect/>
          </a:stretch>
        </p:blipFill>
        <p:spPr>
          <a:xfrm>
            <a:off x="2243137" y="1166812"/>
            <a:ext cx="8162925" cy="5324475"/>
          </a:xfrm>
          <a:prstGeom prst="rect">
            <a:avLst/>
          </a:prstGeom>
        </p:spPr>
      </p:pic>
    </p:spTree>
    <p:extLst>
      <p:ext uri="{BB962C8B-B14F-4D97-AF65-F5344CB8AC3E}">
        <p14:creationId xmlns:p14="http://schemas.microsoft.com/office/powerpoint/2010/main" val="3777854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92A2D15-63ED-4F07-AC06-AE51D2EE8E6B}"/>
              </a:ext>
            </a:extLst>
          </p:cNvPr>
          <p:cNvSpPr>
            <a:spLocks noGrp="1"/>
          </p:cNvSpPr>
          <p:nvPr>
            <p:ph type="title"/>
          </p:nvPr>
        </p:nvSpPr>
        <p:spPr>
          <a:xfrm>
            <a:off x="838200" y="174625"/>
            <a:ext cx="10515600" cy="644525"/>
          </a:xfrm>
        </p:spPr>
        <p:txBody>
          <a:bodyPr>
            <a:normAutofit fontScale="90000"/>
          </a:bodyPr>
          <a:lstStyle/>
          <a:p>
            <a:r>
              <a:rPr lang="ru-RU" dirty="0"/>
              <a:t>Визуализация результатов кластеризации</a:t>
            </a:r>
          </a:p>
        </p:txBody>
      </p:sp>
      <p:pic>
        <p:nvPicPr>
          <p:cNvPr id="4" name="Рисунок 3">
            <a:extLst>
              <a:ext uri="{FF2B5EF4-FFF2-40B4-BE49-F238E27FC236}">
                <a16:creationId xmlns:a16="http://schemas.microsoft.com/office/drawing/2014/main" id="{ED27A513-E920-406B-95E7-73A519A8ABE8}"/>
              </a:ext>
            </a:extLst>
          </p:cNvPr>
          <p:cNvPicPr>
            <a:picLocks noChangeAspect="1"/>
          </p:cNvPicPr>
          <p:nvPr/>
        </p:nvPicPr>
        <p:blipFill>
          <a:blip r:embed="rId2"/>
          <a:stretch>
            <a:fillRect/>
          </a:stretch>
        </p:blipFill>
        <p:spPr>
          <a:xfrm>
            <a:off x="1685925" y="765089"/>
            <a:ext cx="9296400" cy="6092911"/>
          </a:xfrm>
          <a:prstGeom prst="rect">
            <a:avLst/>
          </a:prstGeom>
        </p:spPr>
      </p:pic>
    </p:spTree>
    <p:extLst>
      <p:ext uri="{BB962C8B-B14F-4D97-AF65-F5344CB8AC3E}">
        <p14:creationId xmlns:p14="http://schemas.microsoft.com/office/powerpoint/2010/main" val="6530352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рямоугольник 2">
            <a:extLst>
              <a:ext uri="{FF2B5EF4-FFF2-40B4-BE49-F238E27FC236}">
                <a16:creationId xmlns:a16="http://schemas.microsoft.com/office/drawing/2014/main" id="{1B9AABC5-C335-4DBF-A9EA-3D7A9564EEC9}"/>
              </a:ext>
            </a:extLst>
          </p:cNvPr>
          <p:cNvSpPr/>
          <p:nvPr/>
        </p:nvSpPr>
        <p:spPr>
          <a:xfrm>
            <a:off x="595759" y="1385647"/>
            <a:ext cx="6096000" cy="3693319"/>
          </a:xfrm>
          <a:prstGeom prst="rect">
            <a:avLst/>
          </a:prstGeom>
        </p:spPr>
        <p:txBody>
          <a:bodyPr>
            <a:spAutoFit/>
          </a:bodyPr>
          <a:lstStyle/>
          <a:p>
            <a:r>
              <a:rPr lang="ru-RU" b="0" i="0" dirty="0">
                <a:solidFill>
                  <a:srgbClr val="202122"/>
                </a:solidFill>
                <a:effectLst/>
                <a:latin typeface="Arial" panose="020B0604020202020204" pitchFamily="34" charset="0"/>
              </a:rPr>
              <a:t>Тепловая карта, отображающая наличие одинаковых паттернов экспрессии в различных образцах. Каждая колонка отображает данные измерений изменений экспрессии генов в единичном образце. Относительная экспрессия генов показана цветом: высокая (красный), средняя (белый) и низкая (синий). Гены и образцы с одинаковой </a:t>
            </a:r>
            <a:r>
              <a:rPr lang="ru-RU" b="0" i="0" dirty="0" err="1">
                <a:solidFill>
                  <a:srgbClr val="202122"/>
                </a:solidFill>
                <a:effectLst/>
                <a:latin typeface="Arial" panose="020B0604020202020204" pitchFamily="34" charset="0"/>
              </a:rPr>
              <a:t>экспрессиией</a:t>
            </a:r>
            <a:r>
              <a:rPr lang="ru-RU" b="0" i="0" dirty="0">
                <a:solidFill>
                  <a:srgbClr val="202122"/>
                </a:solidFill>
                <a:effectLst/>
                <a:latin typeface="Arial" panose="020B0604020202020204" pitchFamily="34" charset="0"/>
              </a:rPr>
              <a:t> можно автоматически сгруппировать (левое и верхнее деревья). Образцы могут соответствовать разным индивидуумам, тканям, условиям среды и состоянию здоровья. В данном примере в образцах 1, 2 и 3 экспрессия набора генов 1 высокая, а набора 2 — низкая</a:t>
            </a:r>
            <a:endParaRPr lang="ru-RU" dirty="0"/>
          </a:p>
        </p:txBody>
      </p:sp>
      <p:pic>
        <p:nvPicPr>
          <p:cNvPr id="10244" name="Picture 4">
            <a:extLst>
              <a:ext uri="{FF2B5EF4-FFF2-40B4-BE49-F238E27FC236}">
                <a16:creationId xmlns:a16="http://schemas.microsoft.com/office/drawing/2014/main" id="{55347563-6E5B-4995-B41B-45D6AA359B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9173" y="344601"/>
            <a:ext cx="4653902" cy="6148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90072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E394E38-B651-4EC2-9B1E-58F7061E4965}"/>
              </a:ext>
            </a:extLst>
          </p:cNvPr>
          <p:cNvPicPr>
            <a:picLocks noChangeAspect="1"/>
          </p:cNvPicPr>
          <p:nvPr/>
        </p:nvPicPr>
        <p:blipFill>
          <a:blip r:embed="rId2"/>
          <a:stretch>
            <a:fillRect/>
          </a:stretch>
        </p:blipFill>
        <p:spPr>
          <a:xfrm>
            <a:off x="1704975" y="885825"/>
            <a:ext cx="8782050" cy="5972175"/>
          </a:xfrm>
          <a:prstGeom prst="rect">
            <a:avLst/>
          </a:prstGeom>
        </p:spPr>
      </p:pic>
      <p:sp>
        <p:nvSpPr>
          <p:cNvPr id="4" name="Заголовок 3">
            <a:extLst>
              <a:ext uri="{FF2B5EF4-FFF2-40B4-BE49-F238E27FC236}">
                <a16:creationId xmlns:a16="http://schemas.microsoft.com/office/drawing/2014/main" id="{79408F73-B301-453E-A0A7-AC6CD9728892}"/>
              </a:ext>
            </a:extLst>
          </p:cNvPr>
          <p:cNvSpPr>
            <a:spLocks noGrp="1"/>
          </p:cNvSpPr>
          <p:nvPr>
            <p:ph type="title"/>
          </p:nvPr>
        </p:nvSpPr>
        <p:spPr>
          <a:xfrm>
            <a:off x="838200" y="365126"/>
            <a:ext cx="10515600" cy="615950"/>
          </a:xfrm>
        </p:spPr>
        <p:txBody>
          <a:bodyPr>
            <a:normAutofit fontScale="90000"/>
          </a:bodyPr>
          <a:lstStyle/>
          <a:p>
            <a:r>
              <a:rPr lang="ru-RU" dirty="0"/>
              <a:t>Матрица данных по экспрессии</a:t>
            </a:r>
          </a:p>
        </p:txBody>
      </p:sp>
    </p:spTree>
    <p:extLst>
      <p:ext uri="{BB962C8B-B14F-4D97-AF65-F5344CB8AC3E}">
        <p14:creationId xmlns:p14="http://schemas.microsoft.com/office/powerpoint/2010/main" val="1081104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339EA7B-D0E3-4002-A81F-11B9263B5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812" y="438150"/>
            <a:ext cx="4095750" cy="59817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B9487D6B-4CF6-463B-BCB3-ED37E5589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0" y="509885"/>
            <a:ext cx="5048250" cy="5048250"/>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a:extLst>
              <a:ext uri="{FF2B5EF4-FFF2-40B4-BE49-F238E27FC236}">
                <a16:creationId xmlns:a16="http://schemas.microsoft.com/office/drawing/2014/main" id="{3309709E-09C9-4184-BC4F-F582E343F22D}"/>
              </a:ext>
            </a:extLst>
          </p:cNvPr>
          <p:cNvSpPr/>
          <p:nvPr/>
        </p:nvSpPr>
        <p:spPr>
          <a:xfrm>
            <a:off x="5391150" y="5424785"/>
            <a:ext cx="6096000" cy="923330"/>
          </a:xfrm>
          <a:prstGeom prst="rect">
            <a:avLst/>
          </a:prstGeom>
        </p:spPr>
        <p:txBody>
          <a:bodyPr>
            <a:spAutoFit/>
          </a:bodyPr>
          <a:lstStyle/>
          <a:p>
            <a:r>
              <a:rPr lang="ru-RU" dirty="0" err="1"/>
              <a:t>Теплокарта</a:t>
            </a:r>
            <a:r>
              <a:rPr lang="ru-RU" dirty="0"/>
              <a:t>, полученная на основе </a:t>
            </a:r>
            <a:r>
              <a:rPr lang="ru-RU" dirty="0" err="1"/>
              <a:t>микрочиповых</a:t>
            </a:r>
            <a:r>
              <a:rPr lang="ru-RU" dirty="0"/>
              <a:t> данных, отражающих уровни экспрессии генов в некоторых условиях</a:t>
            </a:r>
          </a:p>
        </p:txBody>
      </p:sp>
    </p:spTree>
    <p:extLst>
      <p:ext uri="{BB962C8B-B14F-4D97-AF65-F5344CB8AC3E}">
        <p14:creationId xmlns:p14="http://schemas.microsoft.com/office/powerpoint/2010/main" val="194925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583E5A5-7815-44B3-B14F-085E3E734FA0}"/>
              </a:ext>
            </a:extLst>
          </p:cNvPr>
          <p:cNvSpPr>
            <a:spLocks noGrp="1"/>
          </p:cNvSpPr>
          <p:nvPr>
            <p:ph type="title"/>
          </p:nvPr>
        </p:nvSpPr>
        <p:spPr/>
        <p:txBody>
          <a:bodyPr/>
          <a:lstStyle/>
          <a:p>
            <a:endParaRPr lang="ru-RU"/>
          </a:p>
        </p:txBody>
      </p:sp>
      <p:pic>
        <p:nvPicPr>
          <p:cNvPr id="3" name="Picture 5">
            <a:extLst>
              <a:ext uri="{FF2B5EF4-FFF2-40B4-BE49-F238E27FC236}">
                <a16:creationId xmlns:a16="http://schemas.microsoft.com/office/drawing/2014/main" id="{E8FB2EE4-AD24-45BB-9131-5D73E22B3D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6218" y="365125"/>
            <a:ext cx="6659563" cy="5002213"/>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a:extLst>
              <a:ext uri="{FF2B5EF4-FFF2-40B4-BE49-F238E27FC236}">
                <a16:creationId xmlns:a16="http://schemas.microsoft.com/office/drawing/2014/main" id="{7584E897-4747-49C0-9C85-2BD7166B3470}"/>
              </a:ext>
            </a:extLst>
          </p:cNvPr>
          <p:cNvSpPr/>
          <p:nvPr/>
        </p:nvSpPr>
        <p:spPr>
          <a:xfrm>
            <a:off x="838200" y="5569545"/>
            <a:ext cx="9822786" cy="923330"/>
          </a:xfrm>
          <a:prstGeom prst="rect">
            <a:avLst/>
          </a:prstGeom>
        </p:spPr>
        <p:txBody>
          <a:bodyPr wrap="square">
            <a:spAutoFit/>
          </a:bodyPr>
          <a:lstStyle/>
          <a:p>
            <a:r>
              <a:rPr lang="ru-RU" dirty="0"/>
              <a:t>Профили экспрессии (паттерны) различаются у нормальных и раковых клеток или при различных типах рака. Излечимые и неизлечимые виды лейкозов дают разные паттерны. По виду паттернов можно с большой вероятностью предсказать течение болезни на самой ранней стадии. </a:t>
            </a:r>
          </a:p>
        </p:txBody>
      </p:sp>
    </p:spTree>
    <p:extLst>
      <p:ext uri="{BB962C8B-B14F-4D97-AF65-F5344CB8AC3E}">
        <p14:creationId xmlns:p14="http://schemas.microsoft.com/office/powerpoint/2010/main" val="472761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5D275028-D00C-46B9-97BF-B6D0682C890B}"/>
              </a:ext>
            </a:extLst>
          </p:cNvPr>
          <p:cNvSpPr>
            <a:spLocks noGrp="1"/>
          </p:cNvSpPr>
          <p:nvPr>
            <p:ph type="title"/>
          </p:nvPr>
        </p:nvSpPr>
        <p:spPr/>
        <p:txBody>
          <a:bodyPr/>
          <a:lstStyle/>
          <a:p>
            <a:r>
              <a:rPr lang="ru-RU" dirty="0"/>
              <a:t>Благодарности</a:t>
            </a:r>
          </a:p>
        </p:txBody>
      </p:sp>
      <p:sp>
        <p:nvSpPr>
          <p:cNvPr id="3" name="Объект 2">
            <a:extLst>
              <a:ext uri="{FF2B5EF4-FFF2-40B4-BE49-F238E27FC236}">
                <a16:creationId xmlns:a16="http://schemas.microsoft.com/office/drawing/2014/main" id="{4297A13D-B195-4307-BF6A-0509F83CC1EF}"/>
              </a:ext>
            </a:extLst>
          </p:cNvPr>
          <p:cNvSpPr>
            <a:spLocks noGrp="1"/>
          </p:cNvSpPr>
          <p:nvPr>
            <p:ph idx="1"/>
          </p:nvPr>
        </p:nvSpPr>
        <p:spPr/>
        <p:txBody>
          <a:bodyPr/>
          <a:lstStyle/>
          <a:p>
            <a:pPr marL="0" indent="0">
              <a:buNone/>
            </a:pPr>
            <a:r>
              <a:rPr lang="ru-RU" dirty="0"/>
              <a:t>При подготовке слайдов использовались материалы лекций:</a:t>
            </a:r>
          </a:p>
          <a:p>
            <a:pPr marL="0" indent="0">
              <a:buNone/>
            </a:pPr>
            <a:endParaRPr lang="ru-RU" dirty="0"/>
          </a:p>
          <a:p>
            <a:pPr marL="0" indent="0">
              <a:buNone/>
            </a:pPr>
            <a:r>
              <a:rPr lang="ru-RU" dirty="0"/>
              <a:t>•Михаила Гельфанда (ИППИ) </a:t>
            </a:r>
          </a:p>
          <a:p>
            <a:pPr marL="0" indent="0">
              <a:buNone/>
            </a:pPr>
            <a:r>
              <a:rPr lang="ru-RU" dirty="0"/>
              <a:t>•Андрея Миронова (МГУ)</a:t>
            </a:r>
          </a:p>
        </p:txBody>
      </p:sp>
    </p:spTree>
    <p:extLst>
      <p:ext uri="{BB962C8B-B14F-4D97-AF65-F5344CB8AC3E}">
        <p14:creationId xmlns:p14="http://schemas.microsoft.com/office/powerpoint/2010/main" val="927667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Заголовок 1">
            <a:extLst>
              <a:ext uri="{FF2B5EF4-FFF2-40B4-BE49-F238E27FC236}">
                <a16:creationId xmlns:a16="http://schemas.microsoft.com/office/drawing/2014/main" id="{A9FA3D1D-F462-45AC-848A-F67ACDF56E6A}"/>
              </a:ext>
            </a:extLst>
          </p:cNvPr>
          <p:cNvSpPr>
            <a:spLocks noGrp="1"/>
          </p:cNvSpPr>
          <p:nvPr>
            <p:ph type="title"/>
          </p:nvPr>
        </p:nvSpPr>
        <p:spPr>
          <a:xfrm>
            <a:off x="535020" y="685800"/>
            <a:ext cx="2780271" cy="5105400"/>
          </a:xfrm>
        </p:spPr>
        <p:txBody>
          <a:bodyPr>
            <a:normAutofit/>
          </a:bodyPr>
          <a:lstStyle/>
          <a:p>
            <a:r>
              <a:rPr lang="ru-RU" sz="4000">
                <a:solidFill>
                  <a:srgbClr val="FFFFFF"/>
                </a:solidFill>
              </a:rPr>
              <a:t>Базовые понятия</a:t>
            </a:r>
          </a:p>
        </p:txBody>
      </p:sp>
      <p:graphicFrame>
        <p:nvGraphicFramePr>
          <p:cNvPr id="5" name="Объект 2">
            <a:extLst>
              <a:ext uri="{FF2B5EF4-FFF2-40B4-BE49-F238E27FC236}">
                <a16:creationId xmlns:a16="http://schemas.microsoft.com/office/drawing/2014/main" id="{72C7310D-C40D-4249-822E-7F56ED197333}"/>
              </a:ext>
            </a:extLst>
          </p:cNvPr>
          <p:cNvGraphicFramePr>
            <a:graphicFrameLocks noGrp="1"/>
          </p:cNvGraphicFramePr>
          <p:nvPr>
            <p:ph idx="1"/>
            <p:extLst>
              <p:ext uri="{D42A27DB-BD31-4B8C-83A1-F6EECF244321}">
                <p14:modId xmlns:p14="http://schemas.microsoft.com/office/powerpoint/2010/main" val="2679598431"/>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95458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Заголовок 1">
            <a:extLst>
              <a:ext uri="{FF2B5EF4-FFF2-40B4-BE49-F238E27FC236}">
                <a16:creationId xmlns:a16="http://schemas.microsoft.com/office/drawing/2014/main" id="{8301D354-8C5E-4BD4-A842-448324D2E41D}"/>
              </a:ext>
            </a:extLst>
          </p:cNvPr>
          <p:cNvSpPr>
            <a:spLocks noGrp="1"/>
          </p:cNvSpPr>
          <p:nvPr>
            <p:ph type="title"/>
          </p:nvPr>
        </p:nvSpPr>
        <p:spPr>
          <a:xfrm>
            <a:off x="833002" y="448253"/>
            <a:ext cx="10520702" cy="1325563"/>
          </a:xfrm>
        </p:spPr>
        <p:txBody>
          <a:bodyPr vert="horz" lIns="91440" tIns="45720" rIns="91440" bIns="45720" rtlCol="0" anchor="ctr">
            <a:normAutofit/>
          </a:bodyPr>
          <a:lstStyle/>
          <a:p>
            <a:r>
              <a:rPr lang="en-US" kern="1200" dirty="0" err="1">
                <a:solidFill>
                  <a:schemeClr val="tx1"/>
                </a:solidFill>
                <a:latin typeface="+mj-lt"/>
                <a:ea typeface="+mj-ea"/>
                <a:cs typeface="+mj-cs"/>
              </a:rPr>
              <a:t>Центральная</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догма</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молекулярной</a:t>
            </a:r>
            <a:r>
              <a:rPr lang="en-US" kern="1200" dirty="0">
                <a:solidFill>
                  <a:schemeClr val="tx1"/>
                </a:solidFill>
                <a:latin typeface="+mj-lt"/>
                <a:ea typeface="+mj-ea"/>
                <a:cs typeface="+mj-cs"/>
              </a:rPr>
              <a:t> </a:t>
            </a:r>
            <a:r>
              <a:rPr lang="en-US" kern="1200" dirty="0" err="1">
                <a:solidFill>
                  <a:schemeClr val="tx1"/>
                </a:solidFill>
                <a:latin typeface="+mj-lt"/>
                <a:ea typeface="+mj-ea"/>
                <a:cs typeface="+mj-cs"/>
              </a:rPr>
              <a:t>биологии</a:t>
            </a:r>
            <a:endParaRPr lang="en-US" kern="1200" dirty="0">
              <a:solidFill>
                <a:schemeClr val="tx1"/>
              </a:solidFill>
              <a:latin typeface="+mj-lt"/>
              <a:ea typeface="+mj-ea"/>
              <a:cs typeface="+mj-cs"/>
            </a:endParaRPr>
          </a:p>
        </p:txBody>
      </p:sp>
      <p:sp>
        <p:nvSpPr>
          <p:cNvPr id="5" name="Прямоугольник 4">
            <a:extLst>
              <a:ext uri="{FF2B5EF4-FFF2-40B4-BE49-F238E27FC236}">
                <a16:creationId xmlns:a16="http://schemas.microsoft.com/office/drawing/2014/main" id="{0101BB73-7860-42F4-AD7E-6226E50BCF8F}"/>
              </a:ext>
            </a:extLst>
          </p:cNvPr>
          <p:cNvSpPr/>
          <p:nvPr/>
        </p:nvSpPr>
        <p:spPr>
          <a:xfrm>
            <a:off x="838200" y="2191807"/>
            <a:ext cx="4936067" cy="3985155"/>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t>Переход генетической информации от ДНК к РНК и от РНК к белку является универсальным для всех без исключения клеточных организмов, лежит в основе биосинтеза макромолекул.</a:t>
            </a:r>
          </a:p>
        </p:txBody>
      </p:sp>
      <p:pic>
        <p:nvPicPr>
          <p:cNvPr id="4" name="Объект 3">
            <a:extLst>
              <a:ext uri="{FF2B5EF4-FFF2-40B4-BE49-F238E27FC236}">
                <a16:creationId xmlns:a16="http://schemas.microsoft.com/office/drawing/2014/main" id="{642926B1-9E2B-4F00-86D4-818B5BDC2145}"/>
              </a:ext>
            </a:extLst>
          </p:cNvPr>
          <p:cNvPicPr>
            <a:picLocks noGrp="1" noChangeAspect="1"/>
          </p:cNvPicPr>
          <p:nvPr>
            <p:ph idx="1"/>
          </p:nvPr>
        </p:nvPicPr>
        <p:blipFill>
          <a:blip r:embed="rId2"/>
          <a:stretch>
            <a:fillRect/>
          </a:stretch>
        </p:blipFill>
        <p:spPr>
          <a:xfrm>
            <a:off x="6417734" y="2425946"/>
            <a:ext cx="4935970" cy="3516878"/>
          </a:xfrm>
          <a:prstGeom prst="rect">
            <a:avLst/>
          </a:prstGeom>
        </p:spPr>
      </p:pic>
      <p:pic>
        <p:nvPicPr>
          <p:cNvPr id="6" name="Рисунок 5">
            <a:extLst>
              <a:ext uri="{FF2B5EF4-FFF2-40B4-BE49-F238E27FC236}">
                <a16:creationId xmlns:a16="http://schemas.microsoft.com/office/drawing/2014/main" id="{3068D911-1AC8-46A1-A365-18C248454D75}"/>
              </a:ext>
            </a:extLst>
          </p:cNvPr>
          <p:cNvPicPr>
            <a:picLocks noChangeAspect="1"/>
          </p:cNvPicPr>
          <p:nvPr/>
        </p:nvPicPr>
        <p:blipFill>
          <a:blip r:embed="rId3"/>
          <a:stretch>
            <a:fillRect/>
          </a:stretch>
        </p:blipFill>
        <p:spPr>
          <a:xfrm>
            <a:off x="2014124" y="3686682"/>
            <a:ext cx="2900775" cy="2908271"/>
          </a:xfrm>
          <a:prstGeom prst="rect">
            <a:avLst/>
          </a:prstGeom>
        </p:spPr>
      </p:pic>
    </p:spTree>
    <p:extLst>
      <p:ext uri="{BB962C8B-B14F-4D97-AF65-F5344CB8AC3E}">
        <p14:creationId xmlns:p14="http://schemas.microsoft.com/office/powerpoint/2010/main" val="206756042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Объект 4">
            <a:extLst>
              <a:ext uri="{FF2B5EF4-FFF2-40B4-BE49-F238E27FC236}">
                <a16:creationId xmlns:a16="http://schemas.microsoft.com/office/drawing/2014/main" id="{E8FE235B-DA3E-4C6D-8C4D-529532FE78D2}"/>
              </a:ext>
            </a:extLst>
          </p:cNvPr>
          <p:cNvPicPr>
            <a:picLocks noGrp="1" noChangeAspect="1"/>
          </p:cNvPicPr>
          <p:nvPr>
            <p:ph idx="4294967295"/>
          </p:nvPr>
        </p:nvPicPr>
        <p:blipFill>
          <a:blip r:embed="rId2"/>
          <a:stretch>
            <a:fillRect/>
          </a:stretch>
        </p:blipFill>
        <p:spPr>
          <a:xfrm>
            <a:off x="773018" y="643466"/>
            <a:ext cx="6788821" cy="5566833"/>
          </a:xfrm>
          <a:prstGeom prst="rect">
            <a:avLst/>
          </a:prstGeom>
        </p:spPr>
      </p:pic>
      <p:grpSp>
        <p:nvGrpSpPr>
          <p:cNvPr id="14" name="Group 13">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5"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92965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ДНК-микрочип">
            <a:extLst>
              <a:ext uri="{FF2B5EF4-FFF2-40B4-BE49-F238E27FC236}">
                <a16:creationId xmlns:a16="http://schemas.microsoft.com/office/drawing/2014/main" id="{1D6AA9F8-620F-4501-9136-2A9F6F1536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391" r="9091"/>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1F39764E-F55D-4E26-B282-55A1D90C2E6E}"/>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dirty="0">
                <a:latin typeface="+mj-lt"/>
                <a:ea typeface="+mj-ea"/>
                <a:cs typeface="+mj-cs"/>
              </a:rPr>
              <a:t>ДНК-</a:t>
            </a:r>
            <a:r>
              <a:rPr lang="en-US" sz="6600" dirty="0" err="1">
                <a:latin typeface="+mj-lt"/>
                <a:ea typeface="+mj-ea"/>
                <a:cs typeface="+mj-cs"/>
              </a:rPr>
              <a:t>микрочип</a:t>
            </a:r>
            <a:r>
              <a:rPr lang="ru-RU" sz="6600" dirty="0">
                <a:latin typeface="+mj-lt"/>
                <a:ea typeface="+mj-ea"/>
                <a:cs typeface="+mj-cs"/>
              </a:rPr>
              <a:t> (технология)</a:t>
            </a:r>
            <a:endParaRPr lang="en-US" sz="6600" dirty="0">
              <a:latin typeface="+mj-lt"/>
              <a:ea typeface="+mj-ea"/>
              <a:cs typeface="+mj-cs"/>
            </a:endParaRP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76882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DA0F4B-B451-42BE-BE12-F5F0C05BE663}"/>
              </a:ext>
            </a:extLst>
          </p:cNvPr>
          <p:cNvSpPr>
            <a:spLocks noGrp="1"/>
          </p:cNvSpPr>
          <p:nvPr>
            <p:ph type="title"/>
          </p:nvPr>
        </p:nvSpPr>
        <p:spPr>
          <a:xfrm>
            <a:off x="361950" y="0"/>
            <a:ext cx="10515600" cy="1325563"/>
          </a:xfrm>
        </p:spPr>
        <p:txBody>
          <a:bodyPr/>
          <a:lstStyle/>
          <a:p>
            <a:r>
              <a:rPr lang="ru-RU" dirty="0"/>
              <a:t>Гибридизация</a:t>
            </a:r>
          </a:p>
        </p:txBody>
      </p:sp>
      <p:pic>
        <p:nvPicPr>
          <p:cNvPr id="5" name="Объект 4">
            <a:extLst>
              <a:ext uri="{FF2B5EF4-FFF2-40B4-BE49-F238E27FC236}">
                <a16:creationId xmlns:a16="http://schemas.microsoft.com/office/drawing/2014/main" id="{8CC98D86-81C0-47FC-AFC6-FEEDD65364C0}"/>
              </a:ext>
            </a:extLst>
          </p:cNvPr>
          <p:cNvPicPr>
            <a:picLocks noGrp="1" noChangeAspect="1"/>
          </p:cNvPicPr>
          <p:nvPr>
            <p:ph idx="1"/>
          </p:nvPr>
        </p:nvPicPr>
        <p:blipFill>
          <a:blip r:embed="rId2"/>
          <a:stretch>
            <a:fillRect/>
          </a:stretch>
        </p:blipFill>
        <p:spPr>
          <a:xfrm>
            <a:off x="5235970" y="1281906"/>
            <a:ext cx="6879830" cy="5005670"/>
          </a:xfrm>
          <a:prstGeom prst="rect">
            <a:avLst/>
          </a:prstGeom>
        </p:spPr>
      </p:pic>
      <p:pic>
        <p:nvPicPr>
          <p:cNvPr id="20" name="Picture 8">
            <a:extLst>
              <a:ext uri="{FF2B5EF4-FFF2-40B4-BE49-F238E27FC236}">
                <a16:creationId xmlns:a16="http://schemas.microsoft.com/office/drawing/2014/main" id="{1CD715E8-22AA-4247-B81E-1C6DDC09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691" t="34453" r="3691" b="19687"/>
          <a:stretch>
            <a:fillRect/>
          </a:stretch>
        </p:blipFill>
        <p:spPr bwMode="auto">
          <a:xfrm>
            <a:off x="76200" y="5196681"/>
            <a:ext cx="4397770" cy="1458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Прямоугольник 5">
            <a:extLst>
              <a:ext uri="{FF2B5EF4-FFF2-40B4-BE49-F238E27FC236}">
                <a16:creationId xmlns:a16="http://schemas.microsoft.com/office/drawing/2014/main" id="{43BC45E6-E5D5-41FD-B949-8647C57D265E}"/>
              </a:ext>
            </a:extLst>
          </p:cNvPr>
          <p:cNvSpPr/>
          <p:nvPr/>
        </p:nvSpPr>
        <p:spPr>
          <a:xfrm>
            <a:off x="180975" y="3166916"/>
            <a:ext cx="4953000" cy="1815882"/>
          </a:xfrm>
          <a:prstGeom prst="rect">
            <a:avLst/>
          </a:prstGeom>
        </p:spPr>
        <p:txBody>
          <a:bodyPr wrap="square">
            <a:spAutoFit/>
          </a:bodyPr>
          <a:lstStyle/>
          <a:p>
            <a:r>
              <a:rPr lang="ru-RU" sz="2800" b="1" dirty="0"/>
              <a:t>Гибридизация</a:t>
            </a:r>
            <a:r>
              <a:rPr lang="ru-RU" sz="2800" dirty="0"/>
              <a:t> -  это соединение комплементарных одноцепочечных нуклеиновых кислот в одну молекулу.</a:t>
            </a:r>
          </a:p>
        </p:txBody>
      </p:sp>
      <p:sp>
        <p:nvSpPr>
          <p:cNvPr id="9" name="Прямоугольник 8">
            <a:extLst>
              <a:ext uri="{FF2B5EF4-FFF2-40B4-BE49-F238E27FC236}">
                <a16:creationId xmlns:a16="http://schemas.microsoft.com/office/drawing/2014/main" id="{191AEE73-480B-42A7-898F-3DF4FBD3EB44}"/>
              </a:ext>
            </a:extLst>
          </p:cNvPr>
          <p:cNvSpPr/>
          <p:nvPr/>
        </p:nvSpPr>
        <p:spPr>
          <a:xfrm>
            <a:off x="180975" y="1477999"/>
            <a:ext cx="5159770" cy="1815882"/>
          </a:xfrm>
          <a:prstGeom prst="rect">
            <a:avLst/>
          </a:prstGeom>
        </p:spPr>
        <p:txBody>
          <a:bodyPr wrap="square">
            <a:spAutoFit/>
          </a:bodyPr>
          <a:lstStyle/>
          <a:p>
            <a:r>
              <a:rPr lang="ru-RU" sz="2800" dirty="0"/>
              <a:t>В основе работы ДНК-микрочипов лежит явление гибридизации. </a:t>
            </a:r>
          </a:p>
          <a:p>
            <a:endParaRPr lang="ru-RU" sz="2800" dirty="0"/>
          </a:p>
        </p:txBody>
      </p:sp>
    </p:spTree>
    <p:extLst>
      <p:ext uri="{BB962C8B-B14F-4D97-AF65-F5344CB8AC3E}">
        <p14:creationId xmlns:p14="http://schemas.microsoft.com/office/powerpoint/2010/main" val="149698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C012A15-CE06-490A-A254-B14BD74774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47975" y="291959"/>
            <a:ext cx="7820025" cy="6396179"/>
          </a:xfrm>
          <a:prstGeom prst="rect">
            <a:avLst/>
          </a:prstGeom>
          <a:noFill/>
          <a:extLst>
            <a:ext uri="{909E8E84-426E-40DD-AFC4-6F175D3DCCD1}">
              <a14:hiddenFill xmlns:a14="http://schemas.microsoft.com/office/drawing/2010/main">
                <a:solidFill>
                  <a:srgbClr val="FFFFFF"/>
                </a:solidFill>
              </a14:hiddenFill>
            </a:ext>
          </a:extLst>
        </p:spPr>
      </p:pic>
      <p:sp>
        <p:nvSpPr>
          <p:cNvPr id="2" name="Заголовок 1">
            <a:extLst>
              <a:ext uri="{FF2B5EF4-FFF2-40B4-BE49-F238E27FC236}">
                <a16:creationId xmlns:a16="http://schemas.microsoft.com/office/drawing/2014/main" id="{A25A6CAF-DE19-48F1-A5C6-E8E28F5B0381}"/>
              </a:ext>
            </a:extLst>
          </p:cNvPr>
          <p:cNvSpPr>
            <a:spLocks noGrp="1"/>
          </p:cNvSpPr>
          <p:nvPr>
            <p:ph type="title"/>
          </p:nvPr>
        </p:nvSpPr>
        <p:spPr>
          <a:xfrm>
            <a:off x="152400" y="169862"/>
            <a:ext cx="10515600" cy="511175"/>
          </a:xfrm>
        </p:spPr>
        <p:txBody>
          <a:bodyPr>
            <a:normAutofit fontScale="90000"/>
          </a:bodyPr>
          <a:lstStyle/>
          <a:p>
            <a:r>
              <a:rPr lang="ru-RU" dirty="0"/>
              <a:t>ДНК-микрочип</a:t>
            </a:r>
          </a:p>
        </p:txBody>
      </p:sp>
    </p:spTree>
    <p:extLst>
      <p:ext uri="{BB962C8B-B14F-4D97-AF65-F5344CB8AC3E}">
        <p14:creationId xmlns:p14="http://schemas.microsoft.com/office/powerpoint/2010/main" val="2595974490"/>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259</TotalTime>
  <Words>1558</Words>
  <Application>Microsoft Office PowerPoint</Application>
  <PresentationFormat>Широкоэкранный</PresentationFormat>
  <Paragraphs>117</Paragraphs>
  <Slides>37</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37</vt:i4>
      </vt:variant>
    </vt:vector>
  </HeadingPairs>
  <TitlesOfParts>
    <vt:vector size="41" baseType="lpstr">
      <vt:lpstr>Arial</vt:lpstr>
      <vt:lpstr>Calibri</vt:lpstr>
      <vt:lpstr>Calibri Light</vt:lpstr>
      <vt:lpstr>Тема Office</vt:lpstr>
      <vt:lpstr>ДНК-микрочипы</vt:lpstr>
      <vt:lpstr>ДНК – микрочип (биочип) DNA-microarray </vt:lpstr>
      <vt:lpstr>Центральная догма молекулярной биологии</vt:lpstr>
      <vt:lpstr>Базовые понятия</vt:lpstr>
      <vt:lpstr>Центральная догма молекулярной биологии</vt:lpstr>
      <vt:lpstr>Презентация PowerPoint</vt:lpstr>
      <vt:lpstr>Презентация PowerPoint</vt:lpstr>
      <vt:lpstr>Гибридизация</vt:lpstr>
      <vt:lpstr>ДНК-микрочип</vt:lpstr>
      <vt:lpstr>Сборка ДНК-микрочипов</vt:lpstr>
      <vt:lpstr>Презентация PowerPoint</vt:lpstr>
      <vt:lpstr>Презентация PowerPoint</vt:lpstr>
      <vt:lpstr>Презентация PowerPoint</vt:lpstr>
      <vt:lpstr>Пример использования ДНК-микрочипа</vt:lpstr>
      <vt:lpstr>Презентация PowerPoint</vt:lpstr>
      <vt:lpstr>Презентация PowerPoint</vt:lpstr>
      <vt:lpstr>Визуализация результатов кластеризации</vt:lpstr>
      <vt:lpstr>Анализ экспрессии генов</vt:lpstr>
      <vt:lpstr>Генотипирование</vt:lpstr>
      <vt:lpstr>Ограничения </vt:lpstr>
      <vt:lpstr>Предобработка данных эксперимента</vt:lpstr>
      <vt:lpstr>Фоновая поправка и нормализация </vt:lpstr>
      <vt:lpstr>Суммаризация</vt:lpstr>
      <vt:lpstr>Контроль качества в анализе ДНК-микрочипов</vt:lpstr>
      <vt:lpstr>Основной этап статистической обработки</vt:lpstr>
      <vt:lpstr>Применение методов кластеризации и классификации для анализа данных по экспрессии генов </vt:lpstr>
      <vt:lpstr>Применение методов кластеризации и классификации для анализа данных по экспрессии генов </vt:lpstr>
      <vt:lpstr>Кластеризация и классификация</vt:lpstr>
      <vt:lpstr>Алгоритмы кластеризации</vt:lpstr>
      <vt:lpstr>Иерархическая кластеризация</vt:lpstr>
      <vt:lpstr>Методы задания расстояния между кластерами</vt:lpstr>
      <vt:lpstr>Визуализация результатов кластеризации</vt:lpstr>
      <vt:lpstr>Презентация PowerPoint</vt:lpstr>
      <vt:lpstr>Матрица данных по экспрессии</vt:lpstr>
      <vt:lpstr>Презентация PowerPoint</vt:lpstr>
      <vt:lpstr>Презентация PowerPoint</vt:lpstr>
      <vt:lpstr>Благодарности</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ДНК-микрочипы</dc:title>
  <dc:creator>Alexander Kursanov</dc:creator>
  <cp:lastModifiedBy>Alexander Kursanov</cp:lastModifiedBy>
  <cp:revision>15</cp:revision>
  <dcterms:created xsi:type="dcterms:W3CDTF">2020-08-05T13:19:36Z</dcterms:created>
  <dcterms:modified xsi:type="dcterms:W3CDTF">2020-08-06T10:45:07Z</dcterms:modified>
</cp:coreProperties>
</file>